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1" r:id="rId4"/>
  </p:sldMasterIdLst>
  <p:notesMasterIdLst>
    <p:notesMasterId r:id="rId32"/>
  </p:notesMasterIdLst>
  <p:sldIdLst>
    <p:sldId id="270" r:id="rId5"/>
    <p:sldId id="271" r:id="rId6"/>
    <p:sldId id="275" r:id="rId7"/>
    <p:sldId id="276" r:id="rId8"/>
    <p:sldId id="284" r:id="rId9"/>
    <p:sldId id="278" r:id="rId10"/>
    <p:sldId id="277" r:id="rId11"/>
    <p:sldId id="279" r:id="rId12"/>
    <p:sldId id="280" r:id="rId13"/>
    <p:sldId id="281" r:id="rId14"/>
    <p:sldId id="286" r:id="rId15"/>
    <p:sldId id="295" r:id="rId16"/>
    <p:sldId id="287" r:id="rId17"/>
    <p:sldId id="288" r:id="rId18"/>
    <p:sldId id="285" r:id="rId19"/>
    <p:sldId id="283" r:id="rId20"/>
    <p:sldId id="289" r:id="rId21"/>
    <p:sldId id="296" r:id="rId22"/>
    <p:sldId id="297" r:id="rId23"/>
    <p:sldId id="290" r:id="rId24"/>
    <p:sldId id="292" r:id="rId25"/>
    <p:sldId id="293" r:id="rId26"/>
    <p:sldId id="294" r:id="rId27"/>
    <p:sldId id="291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857" autoAdjust="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2BAF9-A501-425A-B1C8-3D5B12A7698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D41C-C054-4B7B-9F80-90547DDC4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958FD69F-DB0D-45E5-9201-594D6946E5D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Proprietary &amp; Confidential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958FD69F-DB0D-45E5-9201-594D6946E5D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Proprietary &amp; Confidential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958FD69F-DB0D-45E5-9201-594D6946E5D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Proprietary &amp; Confidential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0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1762461"/>
            <a:ext cx="7848600" cy="762000"/>
          </a:xfrm>
        </p:spPr>
        <p:txBody>
          <a:bodyPr anchor="ctr"/>
          <a:lstStyle>
            <a:lvl1pPr algn="ctr">
              <a:defRPr sz="2800" b="1"/>
            </a:lvl1pPr>
          </a:lstStyle>
          <a:p>
            <a:r>
              <a:rPr lang="en-US" dirty="0" smtClean="0"/>
              <a:t>Click to enter 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2550" y="4295887"/>
            <a:ext cx="6438900" cy="457200"/>
          </a:xfrm>
        </p:spPr>
        <p:txBody>
          <a:bodyPr anchor="ctr"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4F3FC41D-6F39-4876-AF73-E860E9F297E9}" type="datetime4">
              <a:rPr lang="en-US" smtClean="0"/>
              <a:t>September 25, 2016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4400" y="6553200"/>
            <a:ext cx="4419600" cy="304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cs typeface="Arial" pitchFamily="34" charset="0"/>
              </a:rPr>
              <a:t>© 2016 Performance Architects, Inc. │ Proprietary &amp; Confidential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2819400" y="2724374"/>
            <a:ext cx="35052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Insert client or partner logo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4953000"/>
            <a:ext cx="64770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Presenter Contact Information</a:t>
            </a:r>
          </a:p>
        </p:txBody>
      </p:sp>
      <p:pic>
        <p:nvPicPr>
          <p:cNvPr id="1026" name="Picture 2" descr="C:\Users\Kirby Lunger\AppData\Local\Microsoft\Windows\Temporary Internet Files\Content.Outlook\JYJX29J1\PA_Logo_RG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8" y="492700"/>
            <a:ext cx="4422965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3817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7251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244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3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4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1762461"/>
            <a:ext cx="7848600" cy="762000"/>
          </a:xfrm>
        </p:spPr>
        <p:txBody>
          <a:bodyPr anchor="ctr"/>
          <a:lstStyle>
            <a:lvl1pPr algn="ctr">
              <a:defRPr sz="2800" b="1"/>
            </a:lvl1pPr>
          </a:lstStyle>
          <a:p>
            <a:r>
              <a:rPr lang="en-US" dirty="0" smtClean="0"/>
              <a:t>Click to enter 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2550" y="4295887"/>
            <a:ext cx="6438900" cy="457200"/>
          </a:xfrm>
        </p:spPr>
        <p:txBody>
          <a:bodyPr anchor="ctr"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4F3FC41D-6F39-4876-AF73-E860E9F297E9}" type="datetime4">
              <a:rPr lang="en-US" smtClean="0"/>
              <a:t>September 25, 2016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4400" y="6553200"/>
            <a:ext cx="4419600" cy="304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cs typeface="Arial" pitchFamily="34" charset="0"/>
              </a:rPr>
              <a:t>© 2016 Performance Architects, Inc. │ Proprietary &amp; Confidential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2819400" y="2724374"/>
            <a:ext cx="35052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Insert client or partner logo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4953000"/>
            <a:ext cx="64770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Presenter Contact Information</a:t>
            </a:r>
          </a:p>
        </p:txBody>
      </p:sp>
      <p:pic>
        <p:nvPicPr>
          <p:cNvPr id="1026" name="Picture 2" descr="C:\Users\Kirby Lunger\AppData\Local\Microsoft\Windows\Temporary Internet Files\Content.Outlook\JYJX29J1\PA_Logo_RG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8" y="492700"/>
            <a:ext cx="4422965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544715"/>
            <a:ext cx="8458200" cy="479394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2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2438400"/>
            <a:ext cx="8534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Section Break Page </a:t>
            </a:r>
          </a:p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1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3817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7251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244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6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1762461"/>
            <a:ext cx="7848600" cy="762000"/>
          </a:xfrm>
        </p:spPr>
        <p:txBody>
          <a:bodyPr anchor="ctr"/>
          <a:lstStyle>
            <a:lvl1pPr algn="ctr">
              <a:defRPr sz="2800" b="1"/>
            </a:lvl1pPr>
          </a:lstStyle>
          <a:p>
            <a:r>
              <a:rPr lang="en-US" dirty="0" smtClean="0"/>
              <a:t>Click to enter 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2550" y="4295887"/>
            <a:ext cx="6438900" cy="457200"/>
          </a:xfrm>
        </p:spPr>
        <p:txBody>
          <a:bodyPr anchor="ctr"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4F3FC41D-6F39-4876-AF73-E860E9F297E9}" type="datetime4">
              <a:rPr lang="en-US" smtClean="0"/>
              <a:t>September 25, 2016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4400" y="6553200"/>
            <a:ext cx="4419600" cy="304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cs typeface="Arial" pitchFamily="34" charset="0"/>
              </a:rPr>
              <a:t>© 2016 Performance Architects, Inc. │ Proprietary &amp; Confidential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2819400" y="2724374"/>
            <a:ext cx="35052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Insert client or partner logo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4953000"/>
            <a:ext cx="64770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Presenter Contact Information</a:t>
            </a:r>
          </a:p>
        </p:txBody>
      </p:sp>
      <p:pic>
        <p:nvPicPr>
          <p:cNvPr id="1026" name="Picture 2" descr="C:\Users\Kirby Lunger\AppData\Local\Microsoft\Windows\Temporary Internet Files\Content.Outlook\JYJX29J1\PA_Logo_RG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8" y="492700"/>
            <a:ext cx="4422965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2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544715"/>
            <a:ext cx="8458200" cy="479394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9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544715"/>
            <a:ext cx="8458200" cy="479394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2438400"/>
            <a:ext cx="8534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Section Break Page </a:t>
            </a:r>
          </a:p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2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3817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7251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244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3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2438400"/>
            <a:ext cx="8534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Section Break Page </a:t>
            </a:r>
          </a:p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526957"/>
            <a:ext cx="4114800" cy="4791456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3817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725194" y="2262313"/>
            <a:ext cx="4114800" cy="4120731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24400" y="1620140"/>
            <a:ext cx="4116388" cy="400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8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1762461"/>
            <a:ext cx="7848600" cy="762000"/>
          </a:xfrm>
        </p:spPr>
        <p:txBody>
          <a:bodyPr anchor="ctr"/>
          <a:lstStyle>
            <a:lvl1pPr algn="ctr">
              <a:defRPr sz="2800" b="1"/>
            </a:lvl1pPr>
          </a:lstStyle>
          <a:p>
            <a:r>
              <a:rPr lang="en-US" dirty="0" smtClean="0"/>
              <a:t>Click to enter 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2550" y="4295887"/>
            <a:ext cx="6438900" cy="457200"/>
          </a:xfrm>
        </p:spPr>
        <p:txBody>
          <a:bodyPr anchor="ctr"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4F3FC41D-6F39-4876-AF73-E860E9F297E9}" type="datetime4">
              <a:rPr lang="en-US" smtClean="0"/>
              <a:t>September 25, 2016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4400" y="6553200"/>
            <a:ext cx="4419600" cy="304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cs typeface="Arial" pitchFamily="34" charset="0"/>
              </a:rPr>
              <a:t>© 2016 Performance Architects, Inc. │ Proprietary &amp; Confidential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2819400" y="2724374"/>
            <a:ext cx="35052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Insert client or partner logo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4953000"/>
            <a:ext cx="6477000" cy="1371600"/>
          </a:xfrm>
        </p:spPr>
        <p:txBody>
          <a:bodyPr anchor="ctr">
            <a:normAutofit/>
          </a:bodyPr>
          <a:lstStyle>
            <a:lvl1pPr algn="ctr">
              <a:buNone/>
              <a:defRPr sz="1600" b="1" baseline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Presenter Contact Information</a:t>
            </a:r>
          </a:p>
        </p:txBody>
      </p:sp>
      <p:pic>
        <p:nvPicPr>
          <p:cNvPr id="1026" name="Picture 2" descr="C:\Users\Kirby Lunger\AppData\Local\Microsoft\Windows\Temporary Internet Files\Content.Outlook\JYJX29J1\PA_Logo_RG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8" y="492700"/>
            <a:ext cx="4422965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6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544715"/>
            <a:ext cx="8458200" cy="479394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553200"/>
            <a:ext cx="3048000" cy="381000"/>
          </a:xfrm>
        </p:spPr>
        <p:txBody>
          <a:bodyPr>
            <a:noAutofit/>
          </a:bodyPr>
          <a:lstStyle>
            <a:lvl1pPr>
              <a:buNone/>
              <a:defRPr sz="10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  Performance Architects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8848"/>
            <a:ext cx="8458200" cy="941832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6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2438400"/>
            <a:ext cx="8534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Section Break Page </a:t>
            </a:r>
          </a:p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5158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2"/>
            <a:ext cx="9139518" cy="685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>
            <a:off x="-26894" y="0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 flipH="1">
            <a:off x="-26894" y="6508376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575"/>
            <a:ext cx="8458200" cy="94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62471"/>
            <a:ext cx="8458200" cy="479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69075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Sz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2"/>
            <a:ext cx="9139518" cy="685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>
            <a:off x="-26894" y="0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 flipH="1">
            <a:off x="-26894" y="6508376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575"/>
            <a:ext cx="8458200" cy="94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62471"/>
            <a:ext cx="8458200" cy="479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69075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Sz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2"/>
            <a:ext cx="9139518" cy="685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>
            <a:off x="-26894" y="0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 flipH="1">
            <a:off x="-26894" y="6508376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575"/>
            <a:ext cx="8458200" cy="94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62471"/>
            <a:ext cx="8458200" cy="479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69075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Sz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2"/>
            <a:ext cx="9139518" cy="685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>
            <a:off x="-26894" y="0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t="94706"/>
          <a:stretch/>
        </p:blipFill>
        <p:spPr bwMode="auto">
          <a:xfrm flipH="1">
            <a:off x="-26894" y="6508376"/>
            <a:ext cx="9170894" cy="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575"/>
            <a:ext cx="8458200" cy="94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62471"/>
            <a:ext cx="8458200" cy="479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first-level text</a:t>
            </a:r>
          </a:p>
          <a:p>
            <a:pPr lvl="1"/>
            <a:r>
              <a:rPr lang="en-US" dirty="0" smtClean="0"/>
              <a:t>Click to add second-level text</a:t>
            </a:r>
          </a:p>
          <a:p>
            <a:pPr lvl="2"/>
            <a:r>
              <a:rPr lang="en-US" dirty="0" smtClean="0"/>
              <a:t>Click to add third-level text</a:t>
            </a:r>
          </a:p>
          <a:p>
            <a:pPr lvl="3"/>
            <a:r>
              <a:rPr lang="en-US" dirty="0" smtClean="0"/>
              <a:t>Click to add fourth-level text</a:t>
            </a:r>
          </a:p>
          <a:p>
            <a:pPr lvl="4"/>
            <a:r>
              <a:rPr lang="en-US" dirty="0" smtClean="0"/>
              <a:t>Click to add fifth-level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419600" y="6569075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Sz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4B948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2D6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Agents in </a:t>
            </a:r>
            <a:r>
              <a:rPr lang="en-US" dirty="0" smtClean="0"/>
              <a:t>OBIEE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534" y="4977341"/>
            <a:ext cx="6438900" cy="457200"/>
          </a:xfrm>
        </p:spPr>
        <p:txBody>
          <a:bodyPr/>
          <a:lstStyle/>
          <a:p>
            <a:r>
              <a:rPr lang="en-US" dirty="0" smtClean="0"/>
              <a:t>September 22, 2016</a:t>
            </a:r>
            <a:endParaRPr lang="en-US" dirty="0"/>
          </a:p>
        </p:txBody>
      </p:sp>
      <p:pic>
        <p:nvPicPr>
          <p:cNvPr id="6" name="Picture 2" descr="http://upload.wikimedia.org/wikipedia/en/thumb/2/2d/University_of_Pittsburgh_Seal_(official).svg/1024px-University_of_Pittsburgh_Seal_(official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50" y="2904005"/>
            <a:ext cx="1582526" cy="15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707543"/>
          </a:xfrm>
        </p:spPr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553" y="1262879"/>
            <a:ext cx="874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7. In the Destinations tab specify where you want the query to be delivered, Home page and Dashboard as an alert or to a device.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1" y="2084994"/>
            <a:ext cx="874851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9"/>
            <a:ext cx="8458200" cy="45555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041223"/>
            <a:ext cx="874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8. Save the Agent in a folder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09" y="1828800"/>
            <a:ext cx="54483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9"/>
            <a:ext cx="8458200" cy="45555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041223"/>
            <a:ext cx="874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9.  You can test the agent by manually running it using the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dirty="0" smtClean="0">
                <a:solidFill>
                  <a:prstClr val="black"/>
                </a:solidFill>
              </a:rPr>
              <a:t>un Agent Now button.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894193"/>
            <a:ext cx="2895600" cy="1520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962400"/>
            <a:ext cx="4362450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7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609600"/>
          </a:xfrm>
        </p:spPr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9276" y="918326"/>
            <a:ext cx="874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10. After the Agent runs you will see the alert listed on the home page or global header.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3378615"/>
            <a:ext cx="6186488" cy="3052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2865" y="3007699"/>
            <a:ext cx="6681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you click </a:t>
            </a:r>
            <a:r>
              <a:rPr lang="en-US" dirty="0"/>
              <a:t>on the alert you will see the list of </a:t>
            </a:r>
            <a:r>
              <a:rPr lang="en-US" dirty="0" smtClean="0"/>
              <a:t>agents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6" y="1551405"/>
            <a:ext cx="6981825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707543"/>
          </a:xfrm>
        </p:spPr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553" y="1262879"/>
            <a:ext cx="874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11. Click on the agent and it will pull up the query.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723313"/>
            <a:ext cx="5915025" cy="4362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70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607952"/>
          </a:xfrm>
        </p:spPr>
        <p:txBody>
          <a:bodyPr>
            <a:normAutofit/>
          </a:bodyPr>
          <a:lstStyle/>
          <a:p>
            <a:r>
              <a:rPr lang="en-US" dirty="0" smtClean="0"/>
              <a:t>Adding a condition on agents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0822" y="1219200"/>
            <a:ext cx="8650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 can also set an agent to only deliver the query to users when a certain condition like an “exception” has been met.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Prior to this you already created a query with the desired condition</a:t>
            </a:r>
            <a:r>
              <a:rPr lang="en-US" dirty="0" smtClean="0">
                <a:solidFill>
                  <a:prstClr val="black"/>
                </a:solidFill>
              </a:rPr>
              <a:t>. In the Condition tab you can select “use a condition” click the create button to</a:t>
            </a: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create the condition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6309433" cy="2106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43075"/>
            <a:ext cx="8458200" cy="714880"/>
          </a:xfrm>
        </p:spPr>
        <p:txBody>
          <a:bodyPr>
            <a:normAutofit/>
          </a:bodyPr>
          <a:lstStyle/>
          <a:p>
            <a:r>
              <a:rPr lang="en-US" dirty="0"/>
              <a:t>Adding a condition on </a:t>
            </a:r>
            <a:r>
              <a:rPr lang="en-US" dirty="0" smtClean="0"/>
              <a:t>agents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255824"/>
            <a:ext cx="8187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- After clicking the create button, Navigate to the query with condition.</a:t>
            </a:r>
          </a:p>
          <a:p>
            <a:r>
              <a:rPr lang="en-US" dirty="0"/>
              <a:t> </a:t>
            </a:r>
            <a:r>
              <a:rPr lang="en-US" dirty="0" smtClean="0"/>
              <a:t>   - Specify in what circumstance the condition should be applied. (is true if row </a:t>
            </a:r>
          </a:p>
          <a:p>
            <a:r>
              <a:rPr lang="en-US" dirty="0" smtClean="0"/>
              <a:t>       count is greater than X number of rows </a:t>
            </a:r>
            <a:r>
              <a:rPr lang="en-US" dirty="0" err="1" smtClean="0"/>
              <a:t>eg</a:t>
            </a:r>
            <a:r>
              <a:rPr lang="en-US" dirty="0" smtClean="0"/>
              <a:t>. greater than 1 row)</a:t>
            </a:r>
          </a:p>
          <a:p>
            <a:r>
              <a:rPr lang="en-US" dirty="0"/>
              <a:t> </a:t>
            </a:r>
            <a:r>
              <a:rPr lang="en-US" dirty="0" smtClean="0"/>
              <a:t>   - Test the condition.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527375"/>
            <a:ext cx="592455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87684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16383"/>
            <a:ext cx="8458200" cy="941832"/>
          </a:xfrm>
        </p:spPr>
        <p:txBody>
          <a:bodyPr>
            <a:normAutofit/>
          </a:bodyPr>
          <a:lstStyle/>
          <a:p>
            <a:r>
              <a:rPr lang="en-US" dirty="0"/>
              <a:t>Adding a condition on </a:t>
            </a:r>
            <a:r>
              <a:rPr lang="en-US" dirty="0" smtClean="0"/>
              <a:t>agents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553" y="1391454"/>
            <a:ext cx="7266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You can save the condition to Catalog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806712"/>
            <a:ext cx="5467350" cy="4029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18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9"/>
            <a:ext cx="8458200" cy="455552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a condition on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041223"/>
            <a:ext cx="874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  You can test the agent by manually running it.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894193"/>
            <a:ext cx="2895600" cy="1520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962400"/>
            <a:ext cx="4362450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95" y="1904132"/>
            <a:ext cx="2895600" cy="1520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70" y="3972339"/>
            <a:ext cx="4362450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47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9"/>
            <a:ext cx="8458200" cy="455552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a condition on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041223"/>
            <a:ext cx="874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Even if its on a set schedule the agent will only run if the condition has been met.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4360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Agents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026" y="1989736"/>
            <a:ext cx="8352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Agents </a:t>
            </a:r>
            <a:r>
              <a:rPr lang="en-US" dirty="0">
                <a:solidFill>
                  <a:prstClr val="black"/>
                </a:solidFill>
              </a:rPr>
              <a:t>are automated tasks that are created </a:t>
            </a: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order to deliver queries, dashboards or alerts to one or more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These </a:t>
            </a:r>
            <a:r>
              <a:rPr lang="en-US" dirty="0">
                <a:solidFill>
                  <a:prstClr val="black"/>
                </a:solidFill>
              </a:rPr>
              <a:t>queries can be set to be delivered to users only one time, on demand or on a regular schedule depending on organizational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Queries </a:t>
            </a:r>
            <a:r>
              <a:rPr lang="en-US" dirty="0">
                <a:solidFill>
                  <a:prstClr val="black"/>
                </a:solidFill>
              </a:rPr>
              <a:t>can be delivered to user’s  home page, dashboard page, email account or mobile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On </a:t>
            </a:r>
            <a:r>
              <a:rPr lang="en-US" dirty="0">
                <a:solidFill>
                  <a:prstClr val="black"/>
                </a:solidFill>
              </a:rPr>
              <a:t>Dashboard pages agents appear as alerts.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Agents </a:t>
            </a:r>
            <a:r>
              <a:rPr lang="en-US" dirty="0">
                <a:solidFill>
                  <a:prstClr val="black"/>
                </a:solidFill>
              </a:rPr>
              <a:t>can be set to deliver only when a certain condition is met.</a:t>
            </a:r>
          </a:p>
        </p:txBody>
      </p:sp>
    </p:spTree>
    <p:extLst>
      <p:ext uri="{BB962C8B-B14F-4D97-AF65-F5344CB8AC3E}">
        <p14:creationId xmlns:p14="http://schemas.microsoft.com/office/powerpoint/2010/main" val="36879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607952"/>
          </a:xfrm>
        </p:spPr>
        <p:txBody>
          <a:bodyPr>
            <a:normAutofit/>
          </a:bodyPr>
          <a:lstStyle/>
          <a:p>
            <a:r>
              <a:rPr lang="en-US" dirty="0" smtClean="0"/>
              <a:t>Chaining Agents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552" y="1295400"/>
            <a:ext cx="8568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Agents can be set up to execute in succession, where if a condition is met then it triggers another agent to run and deliver say a more detailed or more specific query.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552" y="2286000"/>
            <a:ext cx="8458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To achieve this go to edit an already existing agent and click on the Actions tab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819400"/>
            <a:ext cx="5657850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760352"/>
          </a:xfrm>
        </p:spPr>
        <p:txBody>
          <a:bodyPr>
            <a:normAutofit/>
          </a:bodyPr>
          <a:lstStyle/>
          <a:p>
            <a:r>
              <a:rPr lang="en-US" dirty="0"/>
              <a:t>Chaining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552" y="1219200"/>
            <a:ext cx="8644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In </a:t>
            </a:r>
            <a:r>
              <a:rPr lang="en-US" dirty="0"/>
              <a:t>the </a:t>
            </a:r>
            <a:r>
              <a:rPr lang="en-US" dirty="0" smtClean="0"/>
              <a:t>“Agent </a:t>
            </a:r>
            <a:r>
              <a:rPr lang="en-US" dirty="0"/>
              <a:t>Condition True Or No Condition </a:t>
            </a:r>
            <a:r>
              <a:rPr lang="en-US" dirty="0" smtClean="0"/>
              <a:t>Exists” </a:t>
            </a:r>
            <a:r>
              <a:rPr lang="en-US" dirty="0"/>
              <a:t>section, either click the Add New Action button to create a </a:t>
            </a:r>
            <a:r>
              <a:rPr lang="en-US" dirty="0" smtClean="0"/>
              <a:t>new</a:t>
            </a:r>
            <a:r>
              <a:rPr lang="en-US" dirty="0"/>
              <a:t> </a:t>
            </a:r>
            <a:r>
              <a:rPr lang="en-US" dirty="0" smtClean="0"/>
              <a:t>agent, </a:t>
            </a:r>
            <a:r>
              <a:rPr lang="en-US" dirty="0"/>
              <a:t>or click the Add Existing Action button to select an </a:t>
            </a:r>
            <a:r>
              <a:rPr lang="en-US" dirty="0" smtClean="0"/>
              <a:t>agent </a:t>
            </a:r>
            <a:r>
              <a:rPr lang="en-US" dirty="0"/>
              <a:t>from the catalog.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79643"/>
            <a:ext cx="6879329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Chaining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552" y="1391454"/>
            <a:ext cx="864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For this example we will choose the Add New Action option and select invoke Agent for the action to call another agent.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354763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788392"/>
          </a:xfrm>
        </p:spPr>
        <p:txBody>
          <a:bodyPr>
            <a:normAutofit/>
          </a:bodyPr>
          <a:lstStyle/>
          <a:p>
            <a:r>
              <a:rPr lang="en-US" dirty="0"/>
              <a:t>Chaining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247240"/>
            <a:ext cx="7266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Select the existing Agent.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905000"/>
            <a:ext cx="5457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Chaining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553" y="1391454"/>
            <a:ext cx="7266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Specify recipients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8" y="2057400"/>
            <a:ext cx="6178190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724400"/>
            <a:ext cx="7266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6. Click OK, save and run the query to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Chaining Agents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552" y="1391454"/>
            <a:ext cx="864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 Notice when the agent runs, if the condition is met it will run the other agent that </a:t>
            </a:r>
          </a:p>
          <a:p>
            <a:r>
              <a:rPr lang="en-US" dirty="0"/>
              <a:t> </a:t>
            </a:r>
            <a:r>
              <a:rPr lang="en-US" dirty="0" smtClean="0"/>
              <a:t>   delivers the more detailed query.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3" y="2667000"/>
            <a:ext cx="7976832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70869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 you get an alert when there is an exception and you can look at both the summary and more detailed queries from the alerts without having to dig through </a:t>
            </a:r>
            <a:r>
              <a:rPr lang="en-US" dirty="0" err="1" smtClean="0"/>
              <a:t>mutiple</a:t>
            </a:r>
            <a:r>
              <a:rPr lang="en-US" dirty="0" smtClean="0"/>
              <a:t> queries.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1638" y="2432048"/>
            <a:ext cx="8458200" cy="941832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38349"/>
            <a:ext cx="837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458200" cy="941832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38349"/>
            <a:ext cx="837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607952"/>
          </a:xfrm>
        </p:spPr>
        <p:txBody>
          <a:bodyPr/>
          <a:lstStyle/>
          <a:p>
            <a:r>
              <a:rPr lang="en-US" dirty="0"/>
              <a:t>Creating an </a:t>
            </a:r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585" y="1233343"/>
            <a:ext cx="8784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Go to New object icon in the global header and click the Agent icon under the actionable intelligence section.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2057400"/>
            <a:ext cx="2752725" cy="3971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34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607952"/>
          </a:xfrm>
        </p:spPr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205948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- In the General tab, set </a:t>
            </a:r>
            <a:r>
              <a:rPr lang="en-US" dirty="0"/>
              <a:t>priority Level (high, low or normal) </a:t>
            </a:r>
            <a:r>
              <a:rPr lang="en-US" dirty="0" err="1" smtClean="0"/>
              <a:t>eg</a:t>
            </a:r>
            <a:r>
              <a:rPr lang="en-US" dirty="0" smtClean="0"/>
              <a:t>. high priority can </a:t>
            </a:r>
          </a:p>
          <a:p>
            <a:r>
              <a:rPr lang="en-US" dirty="0"/>
              <a:t> </a:t>
            </a:r>
            <a:r>
              <a:rPr lang="en-US" dirty="0" smtClean="0"/>
              <a:t>       be delivered to  mobile devices and low priority to email.</a:t>
            </a:r>
          </a:p>
          <a:p>
            <a:r>
              <a:rPr lang="en-US" dirty="0" smtClean="0"/>
              <a:t>     - specify whether </a:t>
            </a:r>
            <a:r>
              <a:rPr lang="en-US" dirty="0"/>
              <a:t>it runs using the credentials of the agent author or as </a:t>
            </a:r>
            <a:r>
              <a:rPr lang="en-US" dirty="0" smtClean="0"/>
              <a:t>a</a:t>
            </a:r>
          </a:p>
          <a:p>
            <a:r>
              <a:rPr lang="en-US" dirty="0"/>
              <a:t> </a:t>
            </a:r>
            <a:r>
              <a:rPr lang="en-US" dirty="0" smtClean="0"/>
              <a:t>      specific user’s </a:t>
            </a:r>
            <a:r>
              <a:rPr lang="en-US" dirty="0"/>
              <a:t>credentials and data </a:t>
            </a:r>
            <a:r>
              <a:rPr lang="en-US" dirty="0" smtClean="0"/>
              <a:t>visibility (usually </a:t>
            </a:r>
            <a:r>
              <a:rPr lang="en-US" dirty="0"/>
              <a:t>the </a:t>
            </a:r>
            <a:r>
              <a:rPr lang="en-US" dirty="0" err="1"/>
              <a:t>superuser</a:t>
            </a:r>
            <a:r>
              <a:rPr lang="en-US" dirty="0"/>
              <a:t> or </a:t>
            </a:r>
            <a:r>
              <a:rPr lang="en-US" dirty="0" smtClean="0"/>
              <a:t>agent</a:t>
            </a:r>
          </a:p>
          <a:p>
            <a:r>
              <a:rPr lang="en-US" dirty="0"/>
              <a:t> </a:t>
            </a:r>
            <a:r>
              <a:rPr lang="en-US" dirty="0" smtClean="0"/>
              <a:t>      author</a:t>
            </a:r>
            <a:r>
              <a:rPr lang="en-US" dirty="0"/>
              <a:t>).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971800"/>
            <a:ext cx="5553075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553" y="1391454"/>
            <a:ext cx="7266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can search for a specific user/group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51742"/>
            <a:ext cx="2514600" cy="4174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95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53175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7175" y="955964"/>
            <a:ext cx="8582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In the schedule tab, set </a:t>
            </a:r>
            <a:r>
              <a:rPr lang="en-US" dirty="0"/>
              <a:t>the schedule and frequency to run the </a:t>
            </a:r>
            <a:r>
              <a:rPr lang="en-US" dirty="0" smtClean="0"/>
              <a:t>agent. Make sure that enabled is checked.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6692003" cy="3691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12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607952"/>
          </a:xfrm>
        </p:spPr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0822" y="1219200"/>
            <a:ext cx="849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 In the Condition tab you can leave as default for now. We will discuss conditions later in this session.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6791533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45555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914400"/>
            <a:ext cx="881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 In the </a:t>
            </a:r>
            <a:r>
              <a:rPr lang="en-US" dirty="0">
                <a:solidFill>
                  <a:prstClr val="black"/>
                </a:solidFill>
              </a:rPr>
              <a:t>Delivery </a:t>
            </a:r>
            <a:r>
              <a:rPr lang="en-US" dirty="0" smtClean="0">
                <a:solidFill>
                  <a:prstClr val="black"/>
                </a:solidFill>
              </a:rPr>
              <a:t>content tab  enter the subject for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delivery message, select the query/dashboard to be delivered and the mode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format it is to be delivered.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8" y="1600200"/>
            <a:ext cx="8590008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© 2016 Performance Architects, Inc. │ Proprietary &amp; Confidential │ Page </a:t>
            </a:r>
            <a:fld id="{2C8F9EC2-5B7F-4D65-964B-C2CE17D76F48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8848"/>
            <a:ext cx="8458200" cy="607952"/>
          </a:xfrm>
        </p:spPr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agent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553" y="1219199"/>
            <a:ext cx="864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 In Recipients tab, enter the recipient/s</a:t>
            </a:r>
            <a:r>
              <a:rPr lang="en-US" dirty="0"/>
              <a:t> </a:t>
            </a:r>
            <a:r>
              <a:rPr lang="en-US" dirty="0" smtClean="0"/>
              <a:t>(can be individual user, group or by application role).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0436"/>
            <a:ext cx="7686675" cy="3895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9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ormance Architects PowerPoint Template.2_13_12.kl.v5">
  <a:themeElements>
    <a:clrScheme name="Performance Architects Corporate Colors">
      <a:dk1>
        <a:sysClr val="windowText" lastClr="000000"/>
      </a:dk1>
      <a:lt1>
        <a:sysClr val="window" lastClr="FFFFFF"/>
      </a:lt1>
      <a:dk2>
        <a:srgbClr val="002D62"/>
      </a:dk2>
      <a:lt2>
        <a:srgbClr val="5091CD"/>
      </a:lt2>
      <a:accent1>
        <a:srgbClr val="5091CD"/>
      </a:accent1>
      <a:accent2>
        <a:srgbClr val="1663A2"/>
      </a:accent2>
      <a:accent3>
        <a:srgbClr val="1F496F"/>
      </a:accent3>
      <a:accent4>
        <a:srgbClr val="002D62"/>
      </a:accent4>
      <a:accent5>
        <a:srgbClr val="001C3E"/>
      </a:accent5>
      <a:accent6>
        <a:srgbClr val="000F22"/>
      </a:accent6>
      <a:hlink>
        <a:srgbClr val="002D62"/>
      </a:hlink>
      <a:folHlink>
        <a:srgbClr val="54B948"/>
      </a:folHlink>
    </a:clrScheme>
    <a:fontScheme name="Performance Architects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formance Architects PowerPoint Template.2_13_12.kl.v5">
  <a:themeElements>
    <a:clrScheme name="Performance Architects Corporate Colors">
      <a:dk1>
        <a:sysClr val="windowText" lastClr="000000"/>
      </a:dk1>
      <a:lt1>
        <a:sysClr val="window" lastClr="FFFFFF"/>
      </a:lt1>
      <a:dk2>
        <a:srgbClr val="002D62"/>
      </a:dk2>
      <a:lt2>
        <a:srgbClr val="5091CD"/>
      </a:lt2>
      <a:accent1>
        <a:srgbClr val="5091CD"/>
      </a:accent1>
      <a:accent2>
        <a:srgbClr val="1663A2"/>
      </a:accent2>
      <a:accent3>
        <a:srgbClr val="1F496F"/>
      </a:accent3>
      <a:accent4>
        <a:srgbClr val="002D62"/>
      </a:accent4>
      <a:accent5>
        <a:srgbClr val="001C3E"/>
      </a:accent5>
      <a:accent6>
        <a:srgbClr val="000F22"/>
      </a:accent6>
      <a:hlink>
        <a:srgbClr val="002D62"/>
      </a:hlink>
      <a:folHlink>
        <a:srgbClr val="54B948"/>
      </a:folHlink>
    </a:clrScheme>
    <a:fontScheme name="Performance Architects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formance Architects PowerPoint Template.2_13_12.kl.v5">
  <a:themeElements>
    <a:clrScheme name="Performance Architects Corporate Colors">
      <a:dk1>
        <a:sysClr val="windowText" lastClr="000000"/>
      </a:dk1>
      <a:lt1>
        <a:sysClr val="window" lastClr="FFFFFF"/>
      </a:lt1>
      <a:dk2>
        <a:srgbClr val="002D62"/>
      </a:dk2>
      <a:lt2>
        <a:srgbClr val="5091CD"/>
      </a:lt2>
      <a:accent1>
        <a:srgbClr val="5091CD"/>
      </a:accent1>
      <a:accent2>
        <a:srgbClr val="1663A2"/>
      </a:accent2>
      <a:accent3>
        <a:srgbClr val="1F496F"/>
      </a:accent3>
      <a:accent4>
        <a:srgbClr val="002D62"/>
      </a:accent4>
      <a:accent5>
        <a:srgbClr val="001C3E"/>
      </a:accent5>
      <a:accent6>
        <a:srgbClr val="000F22"/>
      </a:accent6>
      <a:hlink>
        <a:srgbClr val="002D62"/>
      </a:hlink>
      <a:folHlink>
        <a:srgbClr val="54B948"/>
      </a:folHlink>
    </a:clrScheme>
    <a:fontScheme name="Performance Architects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formance Architects PowerPoint Template.2_13_12.kl.v5">
  <a:themeElements>
    <a:clrScheme name="Performance Architects Corporate Colors">
      <a:dk1>
        <a:sysClr val="windowText" lastClr="000000"/>
      </a:dk1>
      <a:lt1>
        <a:sysClr val="window" lastClr="FFFFFF"/>
      </a:lt1>
      <a:dk2>
        <a:srgbClr val="002D62"/>
      </a:dk2>
      <a:lt2>
        <a:srgbClr val="5091CD"/>
      </a:lt2>
      <a:accent1>
        <a:srgbClr val="5091CD"/>
      </a:accent1>
      <a:accent2>
        <a:srgbClr val="1663A2"/>
      </a:accent2>
      <a:accent3>
        <a:srgbClr val="1F496F"/>
      </a:accent3>
      <a:accent4>
        <a:srgbClr val="002D62"/>
      </a:accent4>
      <a:accent5>
        <a:srgbClr val="001C3E"/>
      </a:accent5>
      <a:accent6>
        <a:srgbClr val="000F22"/>
      </a:accent6>
      <a:hlink>
        <a:srgbClr val="002D62"/>
      </a:hlink>
      <a:folHlink>
        <a:srgbClr val="54B948"/>
      </a:folHlink>
    </a:clrScheme>
    <a:fontScheme name="Performance Architects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1270</Words>
  <Application>Microsoft Office PowerPoint</Application>
  <PresentationFormat>On-screen Show (4:3)</PresentationFormat>
  <Paragraphs>111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Performance Architects PowerPoint Template.2_13_12.kl.v5</vt:lpstr>
      <vt:lpstr>1_Performance Architects PowerPoint Template.2_13_12.kl.v5</vt:lpstr>
      <vt:lpstr>2_Performance Architects PowerPoint Template.2_13_12.kl.v5</vt:lpstr>
      <vt:lpstr>3_Performance Architects PowerPoint Template.2_13_12.kl.v5</vt:lpstr>
      <vt:lpstr>Agents in OBIEE</vt:lpstr>
      <vt:lpstr>Overview of Agents</vt:lpstr>
      <vt:lpstr>Creating an agent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Creating an agent (cont.)</vt:lpstr>
      <vt:lpstr>Adding a condition on agents</vt:lpstr>
      <vt:lpstr>Adding a condition on agents (cont.)</vt:lpstr>
      <vt:lpstr>Adding a condition on agents (cont.)</vt:lpstr>
      <vt:lpstr>Adding a condition on agents (cont.)</vt:lpstr>
      <vt:lpstr>Adding a condition on agents (cont.)</vt:lpstr>
      <vt:lpstr>Chaining Agents </vt:lpstr>
      <vt:lpstr>Chaining Agents (cont.)</vt:lpstr>
      <vt:lpstr>Chaining Agents (cont.)</vt:lpstr>
      <vt:lpstr>Chaining Agents (cont.)</vt:lpstr>
      <vt:lpstr>Chaining Agents (cont.)</vt:lpstr>
      <vt:lpstr>Chaining Agents (cont.)</vt:lpstr>
      <vt:lpstr>Demo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</dc:title>
  <dc:creator>Windows User</dc:creator>
  <cp:lastModifiedBy>Lego, Heather Lynn</cp:lastModifiedBy>
  <cp:revision>131</cp:revision>
  <dcterms:created xsi:type="dcterms:W3CDTF">2016-06-14T21:35:16Z</dcterms:created>
  <dcterms:modified xsi:type="dcterms:W3CDTF">2020-04-16T14:09:25Z</dcterms:modified>
</cp:coreProperties>
</file>