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0" r:id="rId5"/>
    <p:sldId id="262" r:id="rId6"/>
    <p:sldId id="263" r:id="rId7"/>
    <p:sldId id="265" r:id="rId8"/>
    <p:sldId id="266" r:id="rId9"/>
    <p:sldId id="267" r:id="rId10"/>
    <p:sldId id="269" r:id="rId11"/>
    <p:sldId id="270" r:id="rId12"/>
    <p:sldId id="271" r:id="rId13"/>
    <p:sldId id="273" r:id="rId14"/>
    <p:sldId id="274" r:id="rId15"/>
    <p:sldId id="275" r:id="rId16"/>
    <p:sldId id="276" r:id="rId17"/>
    <p:sldId id="277" r:id="rId18"/>
    <p:sldId id="278" r:id="rId19"/>
    <p:sldId id="279" r:id="rId20"/>
    <p:sldId id="28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E6BD29-2461-4B5B-9878-07F8ADB3FA9B}" type="datetimeFigureOut">
              <a:rPr lang="en-US" smtClean="0"/>
              <a:t>3/11/2017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C65A88-3B34-43EA-BB43-C314C1F5E03F}"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0790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9E6BD29-2461-4B5B-9878-07F8ADB3FA9B}" type="datetimeFigureOut">
              <a:rPr lang="en-US" smtClean="0"/>
              <a:t>3/11/2017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FC65A88-3B34-43EA-BB43-C314C1F5E03F}" type="slidenum">
              <a:rPr lang="en-US" smtClean="0"/>
              <a:t>‹#›</a:t>
            </a:fld>
            <a:endParaRPr lang="en-US" dirty="0"/>
          </a:p>
        </p:txBody>
      </p:sp>
    </p:spTree>
    <p:extLst>
      <p:ext uri="{BB962C8B-B14F-4D97-AF65-F5344CB8AC3E}">
        <p14:creationId xmlns:p14="http://schemas.microsoft.com/office/powerpoint/2010/main" val="1325892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E6BD29-2461-4B5B-9878-07F8ADB3FA9B}" type="datetimeFigureOut">
              <a:rPr lang="en-US" smtClean="0"/>
              <a:t>3/11/2017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C65A88-3B34-43EA-BB43-C314C1F5E03F}" type="slidenum">
              <a:rPr lang="en-US" smtClean="0"/>
              <a:t>‹#›</a:t>
            </a:fld>
            <a:endParaRPr lang="en-US" dirty="0"/>
          </a:p>
        </p:txBody>
      </p:sp>
    </p:spTree>
    <p:extLst>
      <p:ext uri="{BB962C8B-B14F-4D97-AF65-F5344CB8AC3E}">
        <p14:creationId xmlns:p14="http://schemas.microsoft.com/office/powerpoint/2010/main" val="4044671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E6BD29-2461-4B5B-9878-07F8ADB3FA9B}" type="datetimeFigureOut">
              <a:rPr lang="en-US" smtClean="0"/>
              <a:t>3/11/2017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C65A88-3B34-43EA-BB43-C314C1F5E03F}"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81141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E6BD29-2461-4B5B-9878-07F8ADB3FA9B}" type="datetimeFigureOut">
              <a:rPr lang="en-US" smtClean="0"/>
              <a:t>3/11/2017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C65A88-3B34-43EA-BB43-C314C1F5E03F}" type="slidenum">
              <a:rPr lang="en-US" smtClean="0"/>
              <a:t>‹#›</a:t>
            </a:fld>
            <a:endParaRPr lang="en-US" dirty="0"/>
          </a:p>
        </p:txBody>
      </p:sp>
    </p:spTree>
    <p:extLst>
      <p:ext uri="{BB962C8B-B14F-4D97-AF65-F5344CB8AC3E}">
        <p14:creationId xmlns:p14="http://schemas.microsoft.com/office/powerpoint/2010/main" val="403094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E6BD29-2461-4B5B-9878-07F8ADB3FA9B}" type="datetimeFigureOut">
              <a:rPr lang="en-US" smtClean="0"/>
              <a:t>3/11/2017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C65A88-3B34-43EA-BB43-C314C1F5E03F}" type="slidenum">
              <a:rPr lang="en-US" smtClean="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06558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E6BD29-2461-4B5B-9878-07F8ADB3FA9B}" type="datetimeFigureOut">
              <a:rPr lang="en-US" smtClean="0"/>
              <a:t>3/11/2017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C65A88-3B34-43EA-BB43-C314C1F5E03F}" type="slidenum">
              <a:rPr lang="en-US" smtClean="0"/>
              <a:t>‹#›</a:t>
            </a:fld>
            <a:endParaRPr lang="en-US" dirty="0"/>
          </a:p>
        </p:txBody>
      </p:sp>
    </p:spTree>
    <p:extLst>
      <p:ext uri="{BB962C8B-B14F-4D97-AF65-F5344CB8AC3E}">
        <p14:creationId xmlns:p14="http://schemas.microsoft.com/office/powerpoint/2010/main" val="2096194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E6BD29-2461-4B5B-9878-07F8ADB3FA9B}" type="datetimeFigureOut">
              <a:rPr lang="en-US" smtClean="0"/>
              <a:t>3/11/2017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C65A88-3B34-43EA-BB43-C314C1F5E03F}" type="slidenum">
              <a:rPr lang="en-US" smtClean="0"/>
              <a:t>‹#›</a:t>
            </a:fld>
            <a:endParaRPr lang="en-US" dirty="0"/>
          </a:p>
        </p:txBody>
      </p:sp>
    </p:spTree>
    <p:extLst>
      <p:ext uri="{BB962C8B-B14F-4D97-AF65-F5344CB8AC3E}">
        <p14:creationId xmlns:p14="http://schemas.microsoft.com/office/powerpoint/2010/main" val="3431928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E6BD29-2461-4B5B-9878-07F8ADB3FA9B}" type="datetimeFigureOut">
              <a:rPr lang="en-US" smtClean="0"/>
              <a:t>3/11/2017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C65A88-3B34-43EA-BB43-C314C1F5E03F}" type="slidenum">
              <a:rPr lang="en-US" smtClean="0"/>
              <a:t>‹#›</a:t>
            </a:fld>
            <a:endParaRPr lang="en-US" dirty="0"/>
          </a:p>
        </p:txBody>
      </p:sp>
    </p:spTree>
    <p:extLst>
      <p:ext uri="{BB962C8B-B14F-4D97-AF65-F5344CB8AC3E}">
        <p14:creationId xmlns:p14="http://schemas.microsoft.com/office/powerpoint/2010/main" val="176329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E6BD29-2461-4B5B-9878-07F8ADB3FA9B}" type="datetimeFigureOut">
              <a:rPr lang="en-US" smtClean="0"/>
              <a:t>3/11/2017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C65A88-3B34-43EA-BB43-C314C1F5E03F}" type="slidenum">
              <a:rPr lang="en-US" smtClean="0"/>
              <a:t>‹#›</a:t>
            </a:fld>
            <a:endParaRPr lang="en-US" dirty="0"/>
          </a:p>
        </p:txBody>
      </p:sp>
    </p:spTree>
    <p:extLst>
      <p:ext uri="{BB962C8B-B14F-4D97-AF65-F5344CB8AC3E}">
        <p14:creationId xmlns:p14="http://schemas.microsoft.com/office/powerpoint/2010/main" val="168879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E6BD29-2461-4B5B-9878-07F8ADB3FA9B}" type="datetimeFigureOut">
              <a:rPr lang="en-US" smtClean="0"/>
              <a:t>3/11/2017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C65A88-3B34-43EA-BB43-C314C1F5E03F}" type="slidenum">
              <a:rPr lang="en-US" smtClean="0"/>
              <a:t>‹#›</a:t>
            </a:fld>
            <a:endParaRPr lang="en-US" dirty="0"/>
          </a:p>
        </p:txBody>
      </p:sp>
    </p:spTree>
    <p:extLst>
      <p:ext uri="{BB962C8B-B14F-4D97-AF65-F5344CB8AC3E}">
        <p14:creationId xmlns:p14="http://schemas.microsoft.com/office/powerpoint/2010/main" val="2938597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E6BD29-2461-4B5B-9878-07F8ADB3FA9B}" type="datetimeFigureOut">
              <a:rPr lang="en-US" smtClean="0"/>
              <a:t>3/11/2017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C65A88-3B34-43EA-BB43-C314C1F5E03F}" type="slidenum">
              <a:rPr lang="en-US" smtClean="0"/>
              <a:t>‹#›</a:t>
            </a:fld>
            <a:endParaRPr lang="en-US" dirty="0"/>
          </a:p>
        </p:txBody>
      </p:sp>
    </p:spTree>
    <p:extLst>
      <p:ext uri="{BB962C8B-B14F-4D97-AF65-F5344CB8AC3E}">
        <p14:creationId xmlns:p14="http://schemas.microsoft.com/office/powerpoint/2010/main" val="3554296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E6BD29-2461-4B5B-9878-07F8ADB3FA9B}" type="datetimeFigureOut">
              <a:rPr lang="en-US" smtClean="0"/>
              <a:t>3/11/2017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FC65A88-3B34-43EA-BB43-C314C1F5E03F}" type="slidenum">
              <a:rPr lang="en-US" smtClean="0"/>
              <a:t>‹#›</a:t>
            </a:fld>
            <a:endParaRPr lang="en-US" dirty="0"/>
          </a:p>
        </p:txBody>
      </p:sp>
    </p:spTree>
    <p:extLst>
      <p:ext uri="{BB962C8B-B14F-4D97-AF65-F5344CB8AC3E}">
        <p14:creationId xmlns:p14="http://schemas.microsoft.com/office/powerpoint/2010/main" val="2053962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E6BD29-2461-4B5B-9878-07F8ADB3FA9B}" type="datetimeFigureOut">
              <a:rPr lang="en-US" smtClean="0"/>
              <a:t>3/11/2017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FC65A88-3B34-43EA-BB43-C314C1F5E03F}" type="slidenum">
              <a:rPr lang="en-US" smtClean="0"/>
              <a:t>‹#›</a:t>
            </a:fld>
            <a:endParaRPr lang="en-US" dirty="0"/>
          </a:p>
        </p:txBody>
      </p:sp>
    </p:spTree>
    <p:extLst>
      <p:ext uri="{BB962C8B-B14F-4D97-AF65-F5344CB8AC3E}">
        <p14:creationId xmlns:p14="http://schemas.microsoft.com/office/powerpoint/2010/main" val="70563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6BD29-2461-4B5B-9878-07F8ADB3FA9B}" type="datetimeFigureOut">
              <a:rPr lang="en-US" smtClean="0"/>
              <a:t>3/11/2017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FC65A88-3B34-43EA-BB43-C314C1F5E03F}" type="slidenum">
              <a:rPr lang="en-US" smtClean="0"/>
              <a:t>‹#›</a:t>
            </a:fld>
            <a:endParaRPr lang="en-US" dirty="0"/>
          </a:p>
        </p:txBody>
      </p:sp>
    </p:spTree>
    <p:extLst>
      <p:ext uri="{BB962C8B-B14F-4D97-AF65-F5344CB8AC3E}">
        <p14:creationId xmlns:p14="http://schemas.microsoft.com/office/powerpoint/2010/main" val="366456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9E6BD29-2461-4B5B-9878-07F8ADB3FA9B}" type="datetimeFigureOut">
              <a:rPr lang="en-US" smtClean="0"/>
              <a:t>3/11/2017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C65A88-3B34-43EA-BB43-C314C1F5E03F}" type="slidenum">
              <a:rPr lang="en-US" smtClean="0"/>
              <a:t>‹#›</a:t>
            </a:fld>
            <a:endParaRPr lang="en-US" dirty="0"/>
          </a:p>
        </p:txBody>
      </p:sp>
    </p:spTree>
    <p:extLst>
      <p:ext uri="{BB962C8B-B14F-4D97-AF65-F5344CB8AC3E}">
        <p14:creationId xmlns:p14="http://schemas.microsoft.com/office/powerpoint/2010/main" val="32823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9E6BD29-2461-4B5B-9878-07F8ADB3FA9B}" type="datetimeFigureOut">
              <a:rPr lang="en-US" smtClean="0"/>
              <a:t>3/11/2017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C65A88-3B34-43EA-BB43-C314C1F5E03F}" type="slidenum">
              <a:rPr lang="en-US" smtClean="0"/>
              <a:t>‹#›</a:t>
            </a:fld>
            <a:endParaRPr lang="en-US" dirty="0"/>
          </a:p>
        </p:txBody>
      </p:sp>
    </p:spTree>
    <p:extLst>
      <p:ext uri="{BB962C8B-B14F-4D97-AF65-F5344CB8AC3E}">
        <p14:creationId xmlns:p14="http://schemas.microsoft.com/office/powerpoint/2010/main" val="3808926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9E6BD29-2461-4B5B-9878-07F8ADB3FA9B}" type="datetimeFigureOut">
              <a:rPr lang="en-US" smtClean="0"/>
              <a:t>3/11/2017</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FC65A88-3B34-43EA-BB43-C314C1F5E03F}" type="slidenum">
              <a:rPr lang="en-US" smtClean="0"/>
              <a:t>‹#›</a:t>
            </a:fld>
            <a:endParaRPr lang="en-US" dirty="0"/>
          </a:p>
        </p:txBody>
      </p:sp>
    </p:spTree>
    <p:extLst>
      <p:ext uri="{BB962C8B-B14F-4D97-AF65-F5344CB8AC3E}">
        <p14:creationId xmlns:p14="http://schemas.microsoft.com/office/powerpoint/2010/main" val="176889404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nidcd.nih.gov/health/statistics/quick-statistics-hearing" TargetMode="External"/><Relationship Id="rId2" Type="http://schemas.openxmlformats.org/officeDocument/2006/relationships/hyperlink" Target="https://ifmyhandscouldspeak.wordpress.com/common-myths-about-deaf-people-and-the-truth/"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Wordsee</a:t>
            </a:r>
          </a:p>
        </p:txBody>
      </p:sp>
      <p:sp>
        <p:nvSpPr>
          <p:cNvPr id="3" name="Subtitle 2"/>
          <p:cNvSpPr>
            <a:spLocks noGrp="1"/>
          </p:cNvSpPr>
          <p:nvPr>
            <p:ph type="subTitle" idx="1"/>
          </p:nvPr>
        </p:nvSpPr>
        <p:spPr>
          <a:xfrm>
            <a:off x="684211" y="3843867"/>
            <a:ext cx="6577979" cy="1947333"/>
          </a:xfrm>
        </p:spPr>
        <p:txBody>
          <a:bodyPr/>
          <a:lstStyle/>
          <a:p>
            <a:r>
              <a:rPr lang="en-US" dirty="0">
                <a:solidFill>
                  <a:schemeClr val="accent1">
                    <a:lumMod val="50000"/>
                  </a:schemeClr>
                </a:solidFill>
              </a:rPr>
              <a:t>An Innovative, new app for the hearing impaired</a:t>
            </a:r>
          </a:p>
          <a:p>
            <a:endParaRPr lang="en-US" dirty="0">
              <a:solidFill>
                <a:schemeClr val="accent1">
                  <a:lumMod val="50000"/>
                </a:schemeClr>
              </a:solidFill>
            </a:endParaRPr>
          </a:p>
          <a:p>
            <a:r>
              <a:rPr lang="en-US" dirty="0">
                <a:solidFill>
                  <a:schemeClr val="accent1">
                    <a:lumMod val="50000"/>
                  </a:schemeClr>
                </a:solidFill>
              </a:rPr>
              <a:t>By Robert F. Lasko III</a:t>
            </a:r>
          </a:p>
        </p:txBody>
      </p:sp>
      <p:sp>
        <p:nvSpPr>
          <p:cNvPr id="6" name="Subtitle 2"/>
          <p:cNvSpPr txBox="1">
            <a:spLocks/>
          </p:cNvSpPr>
          <p:nvPr/>
        </p:nvSpPr>
        <p:spPr>
          <a:xfrm>
            <a:off x="8685212" y="5227982"/>
            <a:ext cx="3430590" cy="1630018"/>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r>
              <a:rPr lang="en-US" sz="1600" dirty="0">
                <a:solidFill>
                  <a:schemeClr val="accent1">
                    <a:lumMod val="50000"/>
                  </a:schemeClr>
                </a:solidFill>
              </a:rPr>
              <a:t>The Pitt Mobile App Challenge</a:t>
            </a:r>
          </a:p>
          <a:p>
            <a:pPr algn="ctr"/>
            <a:r>
              <a:rPr lang="en-US" sz="1600" dirty="0">
                <a:solidFill>
                  <a:schemeClr val="accent1">
                    <a:lumMod val="50000"/>
                  </a:schemeClr>
                </a:solidFill>
              </a:rPr>
              <a:t>“Show It” Category</a:t>
            </a:r>
          </a:p>
        </p:txBody>
      </p:sp>
    </p:spTree>
    <p:extLst>
      <p:ext uri="{BB962C8B-B14F-4D97-AF65-F5344CB8AC3E}">
        <p14:creationId xmlns:p14="http://schemas.microsoft.com/office/powerpoint/2010/main" val="4208729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049078"/>
            <a:ext cx="5997942" cy="1507067"/>
          </a:xfrm>
        </p:spPr>
        <p:txBody>
          <a:bodyPr>
            <a:normAutofit/>
          </a:bodyPr>
          <a:lstStyle/>
          <a:p>
            <a:r>
              <a:rPr lang="en-US" dirty="0"/>
              <a:t>Wordsee: adjusting the floating dialogue box</a:t>
            </a:r>
          </a:p>
        </p:txBody>
      </p:sp>
      <p:sp>
        <p:nvSpPr>
          <p:cNvPr id="4" name="Content Placeholder 2"/>
          <p:cNvSpPr txBox="1">
            <a:spLocks/>
          </p:cNvSpPr>
          <p:nvPr/>
        </p:nvSpPr>
        <p:spPr>
          <a:xfrm>
            <a:off x="684212" y="365760"/>
            <a:ext cx="5902118" cy="497486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US" b="1" u="sng" dirty="0">
                <a:solidFill>
                  <a:schemeClr val="accent1">
                    <a:lumMod val="50000"/>
                  </a:schemeClr>
                </a:solidFill>
              </a:rPr>
              <a:t>App Feature 2: Expand/Minimize Dialogue Box</a:t>
            </a:r>
          </a:p>
          <a:p>
            <a:pPr marL="0" indent="0" algn="ctr">
              <a:buNone/>
            </a:pPr>
            <a:r>
              <a:rPr lang="en-US" b="1" u="sng" dirty="0">
                <a:solidFill>
                  <a:schemeClr val="accent1">
                    <a:lumMod val="50000"/>
                  </a:schemeClr>
                </a:solidFill>
              </a:rPr>
              <a:t>Workflow Step A</a:t>
            </a:r>
          </a:p>
          <a:p>
            <a:r>
              <a:rPr lang="en-US" dirty="0">
                <a:solidFill>
                  <a:schemeClr val="accent1">
                    <a:lumMod val="50000"/>
                  </a:schemeClr>
                </a:solidFill>
              </a:rPr>
              <a:t>Since the floating dialogue box may not always be in immediate use, it may be minimized and re-expanded</a:t>
            </a:r>
          </a:p>
          <a:p>
            <a:r>
              <a:rPr lang="en-US" dirty="0">
                <a:solidFill>
                  <a:schemeClr val="accent1">
                    <a:lumMod val="50000"/>
                  </a:schemeClr>
                </a:solidFill>
              </a:rPr>
              <a:t>To minimize the dialogue box, swipe from the side of the box closest to the center of the screen to the other edge of the box</a:t>
            </a:r>
          </a:p>
        </p:txBody>
      </p:sp>
      <p:sp>
        <p:nvSpPr>
          <p:cNvPr id="6" name="TextBox 5"/>
          <p:cNvSpPr txBox="1"/>
          <p:nvPr/>
        </p:nvSpPr>
        <p:spPr>
          <a:xfrm>
            <a:off x="5106572" y="365760"/>
            <a:ext cx="1575582" cy="369332"/>
          </a:xfrm>
          <a:prstGeom prst="rect">
            <a:avLst/>
          </a:prstGeom>
          <a:noFill/>
        </p:spPr>
        <p:txBody>
          <a:bodyPr wrap="square" rtlCol="0">
            <a:spAutoFit/>
          </a:bodyPr>
          <a:lstStyle/>
          <a:p>
            <a:endParaRPr lang="en-US" dirty="0"/>
          </a:p>
        </p:txBody>
      </p:sp>
      <p:sp>
        <p:nvSpPr>
          <p:cNvPr id="7" name="Arrow: Up 6"/>
          <p:cNvSpPr/>
          <p:nvPr/>
        </p:nvSpPr>
        <p:spPr>
          <a:xfrm rot="16200000">
            <a:off x="7638493" y="-617611"/>
            <a:ext cx="172281" cy="1593028"/>
          </a:xfrm>
          <a:prstGeom prst="up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
        <p:nvSpPr>
          <p:cNvPr id="8" name="TextBox 7"/>
          <p:cNvSpPr txBox="1"/>
          <p:nvPr/>
        </p:nvSpPr>
        <p:spPr>
          <a:xfrm>
            <a:off x="10575233" y="365760"/>
            <a:ext cx="1431235" cy="2585323"/>
          </a:xfrm>
          <a:prstGeom prst="rect">
            <a:avLst/>
          </a:prstGeom>
          <a:noFill/>
        </p:spPr>
        <p:txBody>
          <a:bodyPr wrap="square" rtlCol="0">
            <a:spAutoFit/>
          </a:bodyPr>
          <a:lstStyle/>
          <a:p>
            <a:r>
              <a:rPr lang="en-US" dirty="0">
                <a:solidFill>
                  <a:schemeClr val="accent1">
                    <a:lumMod val="50000"/>
                  </a:schemeClr>
                </a:solidFill>
              </a:rPr>
              <a:t>Swipe in the direction of the arrow to minimize the dialogue box</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8120" y="365760"/>
            <a:ext cx="3305322" cy="5876127"/>
          </a:xfrm>
          <a:prstGeom prst="rect">
            <a:avLst/>
          </a:prstGeom>
        </p:spPr>
      </p:pic>
    </p:spTree>
    <p:extLst>
      <p:ext uri="{BB962C8B-B14F-4D97-AF65-F5344CB8AC3E}">
        <p14:creationId xmlns:p14="http://schemas.microsoft.com/office/powerpoint/2010/main" val="691846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049078"/>
            <a:ext cx="5997942" cy="1507067"/>
          </a:xfrm>
        </p:spPr>
        <p:txBody>
          <a:bodyPr/>
          <a:lstStyle/>
          <a:p>
            <a:r>
              <a:rPr lang="en-US" dirty="0"/>
              <a:t>Wordsee: adjusting the floating dialogue box</a:t>
            </a:r>
          </a:p>
        </p:txBody>
      </p:sp>
      <p:sp>
        <p:nvSpPr>
          <p:cNvPr id="4" name="Content Placeholder 2"/>
          <p:cNvSpPr txBox="1">
            <a:spLocks/>
          </p:cNvSpPr>
          <p:nvPr/>
        </p:nvSpPr>
        <p:spPr>
          <a:xfrm>
            <a:off x="684212" y="365760"/>
            <a:ext cx="5902118" cy="497486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US" b="1" u="sng" dirty="0">
                <a:solidFill>
                  <a:schemeClr val="accent1">
                    <a:lumMod val="50000"/>
                  </a:schemeClr>
                </a:solidFill>
              </a:rPr>
              <a:t>App Feature 2: Expand/Minimize Dialogue Box</a:t>
            </a:r>
          </a:p>
          <a:p>
            <a:pPr marL="0" indent="0" algn="ctr">
              <a:buNone/>
            </a:pPr>
            <a:r>
              <a:rPr lang="en-US" b="1" u="sng" dirty="0">
                <a:solidFill>
                  <a:schemeClr val="accent1">
                    <a:lumMod val="50000"/>
                  </a:schemeClr>
                </a:solidFill>
              </a:rPr>
              <a:t>Workflow Step B</a:t>
            </a:r>
          </a:p>
          <a:p>
            <a:r>
              <a:rPr lang="en-US" dirty="0">
                <a:solidFill>
                  <a:schemeClr val="accent1">
                    <a:lumMod val="50000"/>
                  </a:schemeClr>
                </a:solidFill>
              </a:rPr>
              <a:t>The dialogue box has now been minimized, and as a result of this, all previously translated text has been cleared from the dialogue box</a:t>
            </a:r>
          </a:p>
          <a:p>
            <a:r>
              <a:rPr lang="en-US" dirty="0">
                <a:solidFill>
                  <a:schemeClr val="accent1">
                    <a:lumMod val="50000"/>
                  </a:schemeClr>
                </a:solidFill>
              </a:rPr>
              <a:t>To re-expand the dialogue box, simply tap the circle with the “W” inside of it once</a:t>
            </a:r>
          </a:p>
        </p:txBody>
      </p:sp>
      <p:sp>
        <p:nvSpPr>
          <p:cNvPr id="6" name="TextBox 5"/>
          <p:cNvSpPr txBox="1"/>
          <p:nvPr/>
        </p:nvSpPr>
        <p:spPr>
          <a:xfrm>
            <a:off x="5106572" y="365760"/>
            <a:ext cx="1575582" cy="369332"/>
          </a:xfrm>
          <a:prstGeom prst="rect">
            <a:avLst/>
          </a:prstGeom>
          <a:noFill/>
        </p:spPr>
        <p:txBody>
          <a:bodyPr wrap="square" rtlCol="0">
            <a:spAutoFit/>
          </a:bodyPr>
          <a:lstStyle/>
          <a:p>
            <a:endParaRPr lang="en-US" dirty="0"/>
          </a:p>
        </p:txBody>
      </p:sp>
      <p:sp>
        <p:nvSpPr>
          <p:cNvPr id="8" name="TextBox 7"/>
          <p:cNvSpPr txBox="1"/>
          <p:nvPr/>
        </p:nvSpPr>
        <p:spPr>
          <a:xfrm>
            <a:off x="10575233" y="365760"/>
            <a:ext cx="1431235" cy="1754326"/>
          </a:xfrm>
          <a:prstGeom prst="rect">
            <a:avLst/>
          </a:prstGeom>
          <a:noFill/>
        </p:spPr>
        <p:txBody>
          <a:bodyPr wrap="square" rtlCol="0">
            <a:spAutoFit/>
          </a:bodyPr>
          <a:lstStyle/>
          <a:p>
            <a:r>
              <a:rPr lang="en-US" dirty="0">
                <a:solidFill>
                  <a:schemeClr val="accent1">
                    <a:lumMod val="50000"/>
                  </a:schemeClr>
                </a:solidFill>
              </a:rPr>
              <a:t>Tap the “W” to re-expand the dialogue box</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8121" y="365760"/>
            <a:ext cx="3305321" cy="5876127"/>
          </a:xfrm>
          <a:prstGeom prst="rect">
            <a:avLst/>
          </a:prstGeom>
        </p:spPr>
      </p:pic>
      <p:sp>
        <p:nvSpPr>
          <p:cNvPr id="9" name="Arrow: Up 8"/>
          <p:cNvSpPr/>
          <p:nvPr/>
        </p:nvSpPr>
        <p:spPr>
          <a:xfrm rot="5400000">
            <a:off x="6240752" y="671784"/>
            <a:ext cx="251796" cy="631007"/>
          </a:xfrm>
          <a:prstGeom prst="up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047788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049078"/>
            <a:ext cx="5997942" cy="1507067"/>
          </a:xfrm>
        </p:spPr>
        <p:txBody>
          <a:bodyPr/>
          <a:lstStyle/>
          <a:p>
            <a:r>
              <a:rPr lang="en-US" dirty="0"/>
              <a:t>Wordsee: adjusting the floating dialogue box</a:t>
            </a:r>
          </a:p>
        </p:txBody>
      </p:sp>
      <p:sp>
        <p:nvSpPr>
          <p:cNvPr id="4" name="Content Placeholder 2"/>
          <p:cNvSpPr txBox="1">
            <a:spLocks/>
          </p:cNvSpPr>
          <p:nvPr/>
        </p:nvSpPr>
        <p:spPr>
          <a:xfrm>
            <a:off x="684212" y="365760"/>
            <a:ext cx="5902118" cy="497486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US" b="1" u="sng" dirty="0">
                <a:solidFill>
                  <a:schemeClr val="accent1">
                    <a:lumMod val="50000"/>
                  </a:schemeClr>
                </a:solidFill>
              </a:rPr>
              <a:t>App Feature 2: Expand/Minimize Dialogue Box</a:t>
            </a:r>
          </a:p>
          <a:p>
            <a:pPr marL="0" indent="0" algn="ctr">
              <a:buNone/>
            </a:pPr>
            <a:r>
              <a:rPr lang="en-US" b="1" u="sng" dirty="0">
                <a:solidFill>
                  <a:schemeClr val="accent1">
                    <a:lumMod val="50000"/>
                  </a:schemeClr>
                </a:solidFill>
              </a:rPr>
              <a:t>Workflow Step C</a:t>
            </a:r>
          </a:p>
          <a:p>
            <a:r>
              <a:rPr lang="en-US" dirty="0">
                <a:solidFill>
                  <a:schemeClr val="accent1">
                    <a:lumMod val="50000"/>
                  </a:schemeClr>
                </a:solidFill>
              </a:rPr>
              <a:t>The dialogue box has now been re-expanded</a:t>
            </a:r>
          </a:p>
          <a:p>
            <a:r>
              <a:rPr lang="en-US" dirty="0">
                <a:solidFill>
                  <a:schemeClr val="accent1">
                    <a:lumMod val="50000"/>
                  </a:schemeClr>
                </a:solidFill>
              </a:rPr>
              <a:t>Since the dialogue box was minimized, all of the text that was previously in the dialogue box has been cleared, creating a fresh start for more text</a:t>
            </a:r>
          </a:p>
        </p:txBody>
      </p:sp>
      <p:sp>
        <p:nvSpPr>
          <p:cNvPr id="6" name="TextBox 5"/>
          <p:cNvSpPr txBox="1"/>
          <p:nvPr/>
        </p:nvSpPr>
        <p:spPr>
          <a:xfrm>
            <a:off x="5106572" y="365760"/>
            <a:ext cx="1575582" cy="369332"/>
          </a:xfrm>
          <a:prstGeom prst="rect">
            <a:avLst/>
          </a:prstGeom>
          <a:noFill/>
        </p:spPr>
        <p:txBody>
          <a:bodyPr wrap="square" rtlCol="0">
            <a:spAutoFit/>
          </a:bodyPr>
          <a:lstStyle/>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6276" y="365760"/>
            <a:ext cx="3305321" cy="5876127"/>
          </a:xfrm>
          <a:prstGeom prst="rect">
            <a:avLst/>
          </a:prstGeom>
        </p:spPr>
      </p:pic>
    </p:spTree>
    <p:extLst>
      <p:ext uri="{BB962C8B-B14F-4D97-AF65-F5344CB8AC3E}">
        <p14:creationId xmlns:p14="http://schemas.microsoft.com/office/powerpoint/2010/main" val="1489016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049078"/>
            <a:ext cx="5997942" cy="1507067"/>
          </a:xfrm>
        </p:spPr>
        <p:txBody>
          <a:bodyPr/>
          <a:lstStyle/>
          <a:p>
            <a:r>
              <a:rPr lang="en-US" dirty="0"/>
              <a:t>Wordsee: Moving the floating dialogue box</a:t>
            </a:r>
          </a:p>
        </p:txBody>
      </p:sp>
      <p:sp>
        <p:nvSpPr>
          <p:cNvPr id="4" name="Content Placeholder 2"/>
          <p:cNvSpPr txBox="1">
            <a:spLocks/>
          </p:cNvSpPr>
          <p:nvPr/>
        </p:nvSpPr>
        <p:spPr>
          <a:xfrm>
            <a:off x="684212" y="365760"/>
            <a:ext cx="5902118" cy="497486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US" b="1" u="sng" dirty="0">
                <a:solidFill>
                  <a:schemeClr val="accent1">
                    <a:lumMod val="50000"/>
                  </a:schemeClr>
                </a:solidFill>
              </a:rPr>
              <a:t>App Feature 3: Moving the Dialogue Box</a:t>
            </a:r>
          </a:p>
          <a:p>
            <a:pPr marL="0" indent="0" algn="ctr">
              <a:buNone/>
            </a:pPr>
            <a:r>
              <a:rPr lang="en-US" b="1" u="sng" dirty="0">
                <a:solidFill>
                  <a:schemeClr val="accent1">
                    <a:lumMod val="50000"/>
                  </a:schemeClr>
                </a:solidFill>
              </a:rPr>
              <a:t>Workflow Step A</a:t>
            </a:r>
          </a:p>
          <a:p>
            <a:r>
              <a:rPr lang="en-US" dirty="0">
                <a:solidFill>
                  <a:schemeClr val="accent1">
                    <a:lumMod val="50000"/>
                  </a:schemeClr>
                </a:solidFill>
              </a:rPr>
              <a:t>Since certain parts of the screen may become more or less important throughout the day (such as when the focus of a video shifts), the floating dialogue box can be moved</a:t>
            </a:r>
          </a:p>
          <a:p>
            <a:r>
              <a:rPr lang="en-US" dirty="0">
                <a:solidFill>
                  <a:schemeClr val="accent1">
                    <a:lumMod val="50000"/>
                  </a:schemeClr>
                </a:solidFill>
              </a:rPr>
              <a:t>The floating dialogue box can be moved to one of the six sections seen in the image</a:t>
            </a:r>
          </a:p>
        </p:txBody>
      </p:sp>
      <p:sp>
        <p:nvSpPr>
          <p:cNvPr id="6" name="TextBox 5"/>
          <p:cNvSpPr txBox="1"/>
          <p:nvPr/>
        </p:nvSpPr>
        <p:spPr>
          <a:xfrm>
            <a:off x="5106572" y="365760"/>
            <a:ext cx="1575582" cy="369332"/>
          </a:xfrm>
          <a:prstGeom prst="rect">
            <a:avLst/>
          </a:prstGeom>
          <a:noFill/>
        </p:spPr>
        <p:txBody>
          <a:bodyPr wrap="square" rtlCol="0">
            <a:spAutoFit/>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8121" y="365760"/>
            <a:ext cx="3305321" cy="5876127"/>
          </a:xfrm>
          <a:prstGeom prst="rect">
            <a:avLst/>
          </a:prstGeom>
        </p:spPr>
      </p:pic>
    </p:spTree>
    <p:extLst>
      <p:ext uri="{BB962C8B-B14F-4D97-AF65-F5344CB8AC3E}">
        <p14:creationId xmlns:p14="http://schemas.microsoft.com/office/powerpoint/2010/main" val="3805055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049078"/>
            <a:ext cx="5997942" cy="1507067"/>
          </a:xfrm>
        </p:spPr>
        <p:txBody>
          <a:bodyPr/>
          <a:lstStyle/>
          <a:p>
            <a:r>
              <a:rPr lang="en-US" dirty="0"/>
              <a:t>Wordsee: Moving the floating dialogue box</a:t>
            </a:r>
          </a:p>
        </p:txBody>
      </p:sp>
      <p:sp>
        <p:nvSpPr>
          <p:cNvPr id="4" name="Content Placeholder 2"/>
          <p:cNvSpPr txBox="1">
            <a:spLocks/>
          </p:cNvSpPr>
          <p:nvPr/>
        </p:nvSpPr>
        <p:spPr>
          <a:xfrm>
            <a:off x="684212" y="365760"/>
            <a:ext cx="5902118" cy="497486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US" b="1" u="sng" dirty="0">
                <a:solidFill>
                  <a:schemeClr val="accent1">
                    <a:lumMod val="50000"/>
                  </a:schemeClr>
                </a:solidFill>
              </a:rPr>
              <a:t>App Feature 3: Moving the Dialogue Box</a:t>
            </a:r>
          </a:p>
          <a:p>
            <a:pPr marL="0" indent="0" algn="ctr">
              <a:buNone/>
            </a:pPr>
            <a:r>
              <a:rPr lang="en-US" b="1" u="sng" dirty="0">
                <a:solidFill>
                  <a:schemeClr val="accent1">
                    <a:lumMod val="50000"/>
                  </a:schemeClr>
                </a:solidFill>
              </a:rPr>
              <a:t>Workflow Step B</a:t>
            </a:r>
          </a:p>
          <a:p>
            <a:r>
              <a:rPr lang="en-US" dirty="0">
                <a:solidFill>
                  <a:schemeClr val="accent1">
                    <a:lumMod val="50000"/>
                  </a:schemeClr>
                </a:solidFill>
              </a:rPr>
              <a:t>To move the dialogue box from its current position (Section A) to another position, such as Section D, drag from the center of the dialogue box to the desired position</a:t>
            </a:r>
          </a:p>
        </p:txBody>
      </p:sp>
      <p:sp>
        <p:nvSpPr>
          <p:cNvPr id="6" name="TextBox 5"/>
          <p:cNvSpPr txBox="1"/>
          <p:nvPr/>
        </p:nvSpPr>
        <p:spPr>
          <a:xfrm>
            <a:off x="5106572" y="365760"/>
            <a:ext cx="1575582" cy="369332"/>
          </a:xfrm>
          <a:prstGeom prst="rect">
            <a:avLst/>
          </a:prstGeom>
          <a:noFill/>
        </p:spPr>
        <p:txBody>
          <a:bodyPr wrap="square" rtlCol="0">
            <a:spAutoFit/>
          </a:bodyPr>
          <a:lstStyle/>
          <a:p>
            <a:endParaRPr lang="en-US" dirty="0"/>
          </a:p>
        </p:txBody>
      </p:sp>
      <p:sp>
        <p:nvSpPr>
          <p:cNvPr id="7" name="TextBox 6"/>
          <p:cNvSpPr txBox="1"/>
          <p:nvPr/>
        </p:nvSpPr>
        <p:spPr>
          <a:xfrm>
            <a:off x="10575233" y="365760"/>
            <a:ext cx="1431235" cy="2308324"/>
          </a:xfrm>
          <a:prstGeom prst="rect">
            <a:avLst/>
          </a:prstGeom>
          <a:noFill/>
        </p:spPr>
        <p:txBody>
          <a:bodyPr wrap="square" rtlCol="0">
            <a:spAutoFit/>
          </a:bodyPr>
          <a:lstStyle/>
          <a:p>
            <a:r>
              <a:rPr lang="en-US" dirty="0">
                <a:solidFill>
                  <a:schemeClr val="accent1">
                    <a:lumMod val="50000"/>
                  </a:schemeClr>
                </a:solidFill>
              </a:rPr>
              <a:t>Drag from the center of the dialogue box to the desired position to move it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8121" y="365760"/>
            <a:ext cx="3305321" cy="5876127"/>
          </a:xfrm>
          <a:prstGeom prst="rect">
            <a:avLst/>
          </a:prstGeom>
        </p:spPr>
      </p:pic>
      <p:sp>
        <p:nvSpPr>
          <p:cNvPr id="8" name="Arrow: Up 7"/>
          <p:cNvSpPr/>
          <p:nvPr/>
        </p:nvSpPr>
        <p:spPr>
          <a:xfrm rot="8538967">
            <a:off x="8410091" y="741022"/>
            <a:ext cx="471598" cy="2694358"/>
          </a:xfrm>
          <a:prstGeom prst="up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773335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049078"/>
            <a:ext cx="5997942" cy="1507067"/>
          </a:xfrm>
        </p:spPr>
        <p:txBody>
          <a:bodyPr/>
          <a:lstStyle/>
          <a:p>
            <a:r>
              <a:rPr lang="en-US" dirty="0"/>
              <a:t>Wordsee: Moving the floating dialogue box</a:t>
            </a:r>
          </a:p>
        </p:txBody>
      </p:sp>
      <p:sp>
        <p:nvSpPr>
          <p:cNvPr id="4" name="Content Placeholder 2"/>
          <p:cNvSpPr txBox="1">
            <a:spLocks/>
          </p:cNvSpPr>
          <p:nvPr/>
        </p:nvSpPr>
        <p:spPr>
          <a:xfrm>
            <a:off x="684212" y="365760"/>
            <a:ext cx="5902118" cy="497486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US" b="1" u="sng" dirty="0">
                <a:solidFill>
                  <a:schemeClr val="accent1">
                    <a:lumMod val="50000"/>
                  </a:schemeClr>
                </a:solidFill>
              </a:rPr>
              <a:t>App Feature 3: Moving the Dialogue Box</a:t>
            </a:r>
          </a:p>
          <a:p>
            <a:pPr marL="0" indent="0" algn="ctr">
              <a:buNone/>
            </a:pPr>
            <a:r>
              <a:rPr lang="en-US" b="1" u="sng" dirty="0">
                <a:solidFill>
                  <a:schemeClr val="accent1">
                    <a:lumMod val="50000"/>
                  </a:schemeClr>
                </a:solidFill>
              </a:rPr>
              <a:t>Workflow Step C</a:t>
            </a:r>
          </a:p>
          <a:p>
            <a:r>
              <a:rPr lang="en-US" dirty="0">
                <a:solidFill>
                  <a:schemeClr val="accent1">
                    <a:lumMod val="50000"/>
                  </a:schemeClr>
                </a:solidFill>
              </a:rPr>
              <a:t>The dialogue box has now been moved to Section D and is no longer obstructing one’s view of the video</a:t>
            </a:r>
          </a:p>
          <a:p>
            <a:r>
              <a:rPr lang="en-US" dirty="0">
                <a:solidFill>
                  <a:schemeClr val="accent1">
                    <a:lumMod val="50000"/>
                  </a:schemeClr>
                </a:solidFill>
              </a:rPr>
              <a:t>The mobility of the floating dialogue box is crucial to its effectiveness, since a dialogue box that is fixed in one position may prevent one from viewing important information on the screen</a:t>
            </a:r>
          </a:p>
        </p:txBody>
      </p:sp>
      <p:sp>
        <p:nvSpPr>
          <p:cNvPr id="6" name="TextBox 5"/>
          <p:cNvSpPr txBox="1"/>
          <p:nvPr/>
        </p:nvSpPr>
        <p:spPr>
          <a:xfrm>
            <a:off x="5106572" y="365760"/>
            <a:ext cx="1575582" cy="369332"/>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8121" y="365760"/>
            <a:ext cx="3305321" cy="5876127"/>
          </a:xfrm>
          <a:prstGeom prst="rect">
            <a:avLst/>
          </a:prstGeom>
        </p:spPr>
      </p:pic>
    </p:spTree>
    <p:extLst>
      <p:ext uri="{BB962C8B-B14F-4D97-AF65-F5344CB8AC3E}">
        <p14:creationId xmlns:p14="http://schemas.microsoft.com/office/powerpoint/2010/main" val="2431832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049078"/>
            <a:ext cx="5997942" cy="1507067"/>
          </a:xfrm>
        </p:spPr>
        <p:txBody>
          <a:bodyPr/>
          <a:lstStyle/>
          <a:p>
            <a:r>
              <a:rPr lang="en-US" dirty="0"/>
              <a:t>Wordsee: Moving the floating dialogue box</a:t>
            </a:r>
          </a:p>
        </p:txBody>
      </p:sp>
      <p:sp>
        <p:nvSpPr>
          <p:cNvPr id="4" name="Content Placeholder 2"/>
          <p:cNvSpPr txBox="1">
            <a:spLocks/>
          </p:cNvSpPr>
          <p:nvPr/>
        </p:nvSpPr>
        <p:spPr>
          <a:xfrm>
            <a:off x="684212" y="365760"/>
            <a:ext cx="5902118" cy="497486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US" b="1" u="sng" dirty="0">
                <a:solidFill>
                  <a:schemeClr val="accent1">
                    <a:lumMod val="50000"/>
                  </a:schemeClr>
                </a:solidFill>
              </a:rPr>
              <a:t>App Feature 3: Moving the Dialogue Box</a:t>
            </a:r>
          </a:p>
          <a:p>
            <a:pPr marL="0" indent="0" algn="ctr">
              <a:buNone/>
            </a:pPr>
            <a:r>
              <a:rPr lang="en-US" b="1" u="sng" dirty="0">
                <a:solidFill>
                  <a:schemeClr val="accent1">
                    <a:lumMod val="50000"/>
                  </a:schemeClr>
                </a:solidFill>
              </a:rPr>
              <a:t>Workflow Step D</a:t>
            </a:r>
          </a:p>
          <a:p>
            <a:r>
              <a:rPr lang="en-US" dirty="0">
                <a:solidFill>
                  <a:schemeClr val="accent1">
                    <a:lumMod val="50000"/>
                  </a:schemeClr>
                </a:solidFill>
              </a:rPr>
              <a:t>The dialogue box can also be moved when it is minimized. To do this, hold and drag the circle with the “W” on it to the desired section of the screen</a:t>
            </a:r>
          </a:p>
          <a:p>
            <a:r>
              <a:rPr lang="en-US" dirty="0">
                <a:solidFill>
                  <a:schemeClr val="accent1">
                    <a:lumMod val="50000"/>
                  </a:schemeClr>
                </a:solidFill>
              </a:rPr>
              <a:t>For example, to move the minimized dialogue box from Section A to Section D, hold and drag the circle to the desired section</a:t>
            </a:r>
          </a:p>
        </p:txBody>
      </p:sp>
      <p:sp>
        <p:nvSpPr>
          <p:cNvPr id="6" name="TextBox 5"/>
          <p:cNvSpPr txBox="1"/>
          <p:nvPr/>
        </p:nvSpPr>
        <p:spPr>
          <a:xfrm>
            <a:off x="5106572" y="365760"/>
            <a:ext cx="1575582" cy="369332"/>
          </a:xfrm>
          <a:prstGeom prst="rect">
            <a:avLst/>
          </a:prstGeom>
          <a:noFill/>
        </p:spPr>
        <p:txBody>
          <a:bodyPr wrap="square" rtlCol="0">
            <a:spAutoFit/>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8121" y="365760"/>
            <a:ext cx="3305321" cy="5876127"/>
          </a:xfrm>
          <a:prstGeom prst="rect">
            <a:avLst/>
          </a:prstGeom>
        </p:spPr>
      </p:pic>
      <p:sp>
        <p:nvSpPr>
          <p:cNvPr id="7" name="TextBox 6"/>
          <p:cNvSpPr txBox="1"/>
          <p:nvPr/>
        </p:nvSpPr>
        <p:spPr>
          <a:xfrm>
            <a:off x="10575233" y="365760"/>
            <a:ext cx="1431235" cy="2031325"/>
          </a:xfrm>
          <a:prstGeom prst="rect">
            <a:avLst/>
          </a:prstGeom>
          <a:noFill/>
        </p:spPr>
        <p:txBody>
          <a:bodyPr wrap="square" rtlCol="0">
            <a:spAutoFit/>
          </a:bodyPr>
          <a:lstStyle/>
          <a:p>
            <a:r>
              <a:rPr lang="en-US" dirty="0">
                <a:solidFill>
                  <a:schemeClr val="accent1">
                    <a:lumMod val="50000"/>
                  </a:schemeClr>
                </a:solidFill>
              </a:rPr>
              <a:t>Drag the circle with the “W” in it to the desired location to move it</a:t>
            </a:r>
          </a:p>
        </p:txBody>
      </p:sp>
      <p:sp>
        <p:nvSpPr>
          <p:cNvPr id="8" name="Arrow: Up 7"/>
          <p:cNvSpPr/>
          <p:nvPr/>
        </p:nvSpPr>
        <p:spPr>
          <a:xfrm rot="8045739">
            <a:off x="8001884" y="740131"/>
            <a:ext cx="471598" cy="2702897"/>
          </a:xfrm>
          <a:prstGeom prst="up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40126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049078"/>
            <a:ext cx="5997942" cy="1507067"/>
          </a:xfrm>
        </p:spPr>
        <p:txBody>
          <a:bodyPr/>
          <a:lstStyle/>
          <a:p>
            <a:r>
              <a:rPr lang="en-US" dirty="0"/>
              <a:t>Wordsee: Moving the floating dialogue box</a:t>
            </a:r>
          </a:p>
        </p:txBody>
      </p:sp>
      <p:sp>
        <p:nvSpPr>
          <p:cNvPr id="4" name="Content Placeholder 2"/>
          <p:cNvSpPr txBox="1">
            <a:spLocks/>
          </p:cNvSpPr>
          <p:nvPr/>
        </p:nvSpPr>
        <p:spPr>
          <a:xfrm>
            <a:off x="684212" y="365760"/>
            <a:ext cx="5902118" cy="497486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US" b="1" u="sng" dirty="0">
                <a:solidFill>
                  <a:schemeClr val="accent1">
                    <a:lumMod val="50000"/>
                  </a:schemeClr>
                </a:solidFill>
              </a:rPr>
              <a:t>App Feature 3: Moving the Dialogue Box</a:t>
            </a:r>
          </a:p>
          <a:p>
            <a:pPr marL="0" indent="0" algn="ctr">
              <a:buNone/>
            </a:pPr>
            <a:r>
              <a:rPr lang="en-US" b="1" u="sng" dirty="0">
                <a:solidFill>
                  <a:schemeClr val="accent1">
                    <a:lumMod val="50000"/>
                  </a:schemeClr>
                </a:solidFill>
              </a:rPr>
              <a:t>Workflow Step E</a:t>
            </a:r>
          </a:p>
          <a:p>
            <a:r>
              <a:rPr lang="en-US" dirty="0">
                <a:solidFill>
                  <a:schemeClr val="accent1">
                    <a:lumMod val="50000"/>
                  </a:schemeClr>
                </a:solidFill>
              </a:rPr>
              <a:t>The minimized dialogue box has now been moved to Section D</a:t>
            </a:r>
          </a:p>
          <a:p>
            <a:r>
              <a:rPr lang="en-US" dirty="0">
                <a:solidFill>
                  <a:schemeClr val="accent1">
                    <a:lumMod val="50000"/>
                  </a:schemeClr>
                </a:solidFill>
              </a:rPr>
              <a:t>The dialogue box can now be re-expanded to display more translations by tapping the circle once</a:t>
            </a:r>
          </a:p>
        </p:txBody>
      </p:sp>
      <p:sp>
        <p:nvSpPr>
          <p:cNvPr id="6" name="TextBox 5"/>
          <p:cNvSpPr txBox="1"/>
          <p:nvPr/>
        </p:nvSpPr>
        <p:spPr>
          <a:xfrm>
            <a:off x="5106572" y="365760"/>
            <a:ext cx="1575582" cy="369332"/>
          </a:xfrm>
          <a:prstGeom prst="rect">
            <a:avLst/>
          </a:prstGeom>
          <a:noFill/>
        </p:spPr>
        <p:txBody>
          <a:bodyPr wrap="square" rtlCol="0">
            <a:spAutoFit/>
          </a:bodyPr>
          <a:lstStyle/>
          <a:p>
            <a:endParaRPr lang="en-US" dirty="0"/>
          </a:p>
        </p:txBody>
      </p:sp>
      <p:sp>
        <p:nvSpPr>
          <p:cNvPr id="7" name="TextBox 6"/>
          <p:cNvSpPr txBox="1"/>
          <p:nvPr/>
        </p:nvSpPr>
        <p:spPr>
          <a:xfrm>
            <a:off x="10575233" y="365760"/>
            <a:ext cx="1431235" cy="2308324"/>
          </a:xfrm>
          <a:prstGeom prst="rect">
            <a:avLst/>
          </a:prstGeom>
          <a:noFill/>
        </p:spPr>
        <p:txBody>
          <a:bodyPr wrap="square" rtlCol="0">
            <a:spAutoFit/>
          </a:bodyPr>
          <a:lstStyle/>
          <a:p>
            <a:r>
              <a:rPr lang="en-US" dirty="0">
                <a:solidFill>
                  <a:schemeClr val="accent1">
                    <a:lumMod val="50000"/>
                  </a:schemeClr>
                </a:solidFill>
              </a:rPr>
              <a:t>Tap the circle with the “W” in it to re-expand the dialogue box</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8121" y="365760"/>
            <a:ext cx="3305321" cy="5876127"/>
          </a:xfrm>
          <a:prstGeom prst="rect">
            <a:avLst/>
          </a:prstGeom>
        </p:spPr>
      </p:pic>
      <p:sp>
        <p:nvSpPr>
          <p:cNvPr id="9" name="Arrow: Up 8"/>
          <p:cNvSpPr/>
          <p:nvPr/>
        </p:nvSpPr>
        <p:spPr>
          <a:xfrm rot="16200000">
            <a:off x="10476056" y="2862422"/>
            <a:ext cx="251796" cy="631007"/>
          </a:xfrm>
          <a:prstGeom prst="up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094006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049078"/>
            <a:ext cx="5997942" cy="1507067"/>
          </a:xfrm>
        </p:spPr>
        <p:txBody>
          <a:bodyPr/>
          <a:lstStyle/>
          <a:p>
            <a:r>
              <a:rPr lang="en-US" dirty="0"/>
              <a:t>Wordsee: Moving the floating dialogue box</a:t>
            </a:r>
          </a:p>
        </p:txBody>
      </p:sp>
      <p:sp>
        <p:nvSpPr>
          <p:cNvPr id="4" name="Content Placeholder 2"/>
          <p:cNvSpPr txBox="1">
            <a:spLocks/>
          </p:cNvSpPr>
          <p:nvPr/>
        </p:nvSpPr>
        <p:spPr>
          <a:xfrm>
            <a:off x="684212" y="365760"/>
            <a:ext cx="5902118" cy="497486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US" b="1" u="sng" dirty="0">
                <a:solidFill>
                  <a:schemeClr val="accent1">
                    <a:lumMod val="50000"/>
                  </a:schemeClr>
                </a:solidFill>
              </a:rPr>
              <a:t>App Feature 3: Moving the Dialogue Box</a:t>
            </a:r>
          </a:p>
          <a:p>
            <a:pPr marL="0" indent="0" algn="ctr">
              <a:buNone/>
            </a:pPr>
            <a:r>
              <a:rPr lang="en-US" b="1" u="sng" dirty="0">
                <a:solidFill>
                  <a:schemeClr val="accent1">
                    <a:lumMod val="50000"/>
                  </a:schemeClr>
                </a:solidFill>
              </a:rPr>
              <a:t>Workflow Step F</a:t>
            </a:r>
          </a:p>
          <a:p>
            <a:r>
              <a:rPr lang="en-US" dirty="0">
                <a:solidFill>
                  <a:schemeClr val="accent1">
                    <a:lumMod val="50000"/>
                  </a:schemeClr>
                </a:solidFill>
              </a:rPr>
              <a:t>The dialogue box has now been re-expanded in its new location</a:t>
            </a:r>
          </a:p>
          <a:p>
            <a:r>
              <a:rPr lang="en-US" dirty="0">
                <a:solidFill>
                  <a:schemeClr val="accent1">
                    <a:lumMod val="50000"/>
                  </a:schemeClr>
                </a:solidFill>
              </a:rPr>
              <a:t>Since the dialogue box was minimized, all previous text displayed in the box has been cleared</a:t>
            </a:r>
          </a:p>
        </p:txBody>
      </p:sp>
      <p:sp>
        <p:nvSpPr>
          <p:cNvPr id="6" name="TextBox 5"/>
          <p:cNvSpPr txBox="1"/>
          <p:nvPr/>
        </p:nvSpPr>
        <p:spPr>
          <a:xfrm>
            <a:off x="5106572" y="365760"/>
            <a:ext cx="1575582" cy="369332"/>
          </a:xfrm>
          <a:prstGeom prst="rect">
            <a:avLst/>
          </a:prstGeom>
          <a:noFill/>
        </p:spPr>
        <p:txBody>
          <a:bodyPr wrap="square" rtlCol="0">
            <a:spAutoFit/>
          </a:bodyPr>
          <a:lstStyle/>
          <a:p>
            <a:endParaRPr lang="en-US" dirty="0"/>
          </a:p>
        </p:txBody>
      </p:sp>
      <p:sp>
        <p:nvSpPr>
          <p:cNvPr id="7" name="TextBox 6"/>
          <p:cNvSpPr txBox="1"/>
          <p:nvPr/>
        </p:nvSpPr>
        <p:spPr>
          <a:xfrm>
            <a:off x="10575233" y="365760"/>
            <a:ext cx="1431235" cy="2031325"/>
          </a:xfrm>
          <a:prstGeom prst="rect">
            <a:avLst/>
          </a:prstGeom>
          <a:noFill/>
        </p:spPr>
        <p:txBody>
          <a:bodyPr wrap="square" rtlCol="0">
            <a:spAutoFit/>
          </a:bodyPr>
          <a:lstStyle/>
          <a:p>
            <a:r>
              <a:rPr lang="en-US" dirty="0">
                <a:solidFill>
                  <a:schemeClr val="accent1">
                    <a:lumMod val="50000"/>
                  </a:schemeClr>
                </a:solidFill>
              </a:rPr>
              <a:t>The dialogue box has been re-expanded in its new location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8121" y="365760"/>
            <a:ext cx="3305321" cy="5876127"/>
          </a:xfrm>
          <a:prstGeom prst="rect">
            <a:avLst/>
          </a:prstGeom>
        </p:spPr>
      </p:pic>
    </p:spTree>
    <p:extLst>
      <p:ext uri="{BB962C8B-B14F-4D97-AF65-F5344CB8AC3E}">
        <p14:creationId xmlns:p14="http://schemas.microsoft.com/office/powerpoint/2010/main" val="3567862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9294675" cy="4535557"/>
          </a:xfrm>
        </p:spPr>
        <p:txBody>
          <a:bodyPr>
            <a:noAutofit/>
          </a:bodyPr>
          <a:lstStyle/>
          <a:p>
            <a:r>
              <a:rPr lang="en-US" dirty="0">
                <a:solidFill>
                  <a:schemeClr val="accent1">
                    <a:lumMod val="50000"/>
                  </a:schemeClr>
                </a:solidFill>
              </a:rPr>
              <a:t>As evidenced previously, Wordsee is an innovative, yet simple app that can potentially improve the lives of millions </a:t>
            </a:r>
            <a:r>
              <a:rPr lang="en-US">
                <a:solidFill>
                  <a:schemeClr val="accent1">
                    <a:lumMod val="50000"/>
                  </a:schemeClr>
                </a:solidFill>
              </a:rPr>
              <a:t>of peopl</a:t>
            </a:r>
            <a:r>
              <a:rPr lang="en-US">
                <a:solidFill>
                  <a:schemeClr val="accent1">
                    <a:lumMod val="50000"/>
                  </a:schemeClr>
                </a:solidFill>
              </a:rPr>
              <a:t>e</a:t>
            </a:r>
            <a:r>
              <a:rPr lang="en-US">
                <a:solidFill>
                  <a:schemeClr val="accent1">
                    <a:lumMod val="50000"/>
                  </a:schemeClr>
                </a:solidFill>
              </a:rPr>
              <a:t> </a:t>
            </a:r>
            <a:r>
              <a:rPr lang="en-US" dirty="0">
                <a:solidFill>
                  <a:schemeClr val="accent1">
                    <a:lumMod val="50000"/>
                  </a:schemeClr>
                </a:solidFill>
              </a:rPr>
              <a:t>with some level of hearing impairment</a:t>
            </a:r>
          </a:p>
          <a:p>
            <a:r>
              <a:rPr lang="en-US" dirty="0">
                <a:solidFill>
                  <a:schemeClr val="accent1">
                    <a:lumMod val="50000"/>
                  </a:schemeClr>
                </a:solidFill>
              </a:rPr>
              <a:t>The simplicity of Wordsee would make it easy to navigate for everyone, regardless of familiarity with technology</a:t>
            </a:r>
          </a:p>
          <a:p>
            <a:r>
              <a:rPr lang="en-US" dirty="0">
                <a:solidFill>
                  <a:schemeClr val="accent1">
                    <a:lumMod val="50000"/>
                  </a:schemeClr>
                </a:solidFill>
              </a:rPr>
              <a:t>The novel nature of Wordsee meets the needs of many to the fullest capacity. Other apps that are similar to Wordsee aren’t nearly as effective and are neither as user-friendly nor as simple in design as Wordsee</a:t>
            </a:r>
          </a:p>
          <a:p>
            <a:r>
              <a:rPr lang="en-US" dirty="0">
                <a:solidFill>
                  <a:schemeClr val="accent1">
                    <a:lumMod val="50000"/>
                  </a:schemeClr>
                </a:solidFill>
              </a:rPr>
              <a:t>The simplicity of Wordsee and the limited use of phone features also places little strain on the phone itself and its battery</a:t>
            </a:r>
          </a:p>
        </p:txBody>
      </p:sp>
      <p:sp>
        <p:nvSpPr>
          <p:cNvPr id="4" name="Title 1"/>
          <p:cNvSpPr txBox="1">
            <a:spLocks/>
          </p:cNvSpPr>
          <p:nvPr/>
        </p:nvSpPr>
        <p:spPr>
          <a:xfrm>
            <a:off x="684212" y="5049078"/>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Wordsee: the conclusion</a:t>
            </a:r>
          </a:p>
        </p:txBody>
      </p:sp>
    </p:spTree>
    <p:extLst>
      <p:ext uri="{BB962C8B-B14F-4D97-AF65-F5344CB8AC3E}">
        <p14:creationId xmlns:p14="http://schemas.microsoft.com/office/powerpoint/2010/main" val="1445580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049078"/>
            <a:ext cx="8534400" cy="1507067"/>
          </a:xfrm>
        </p:spPr>
        <p:txBody>
          <a:bodyPr/>
          <a:lstStyle/>
          <a:p>
            <a:r>
              <a:rPr lang="en-US" dirty="0"/>
              <a:t>Wordsee: an overview</a:t>
            </a:r>
          </a:p>
        </p:txBody>
      </p:sp>
      <p:sp>
        <p:nvSpPr>
          <p:cNvPr id="3" name="Content Placeholder 2"/>
          <p:cNvSpPr>
            <a:spLocks noGrp="1"/>
          </p:cNvSpPr>
          <p:nvPr>
            <p:ph idx="1"/>
          </p:nvPr>
        </p:nvSpPr>
        <p:spPr>
          <a:xfrm>
            <a:off x="684212" y="685800"/>
            <a:ext cx="8534400" cy="4363278"/>
          </a:xfrm>
        </p:spPr>
        <p:txBody>
          <a:bodyPr>
            <a:normAutofit/>
          </a:bodyPr>
          <a:lstStyle/>
          <a:p>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Content Placeholder 2"/>
          <p:cNvSpPr txBox="1">
            <a:spLocks/>
          </p:cNvSpPr>
          <p:nvPr/>
        </p:nvSpPr>
        <p:spPr>
          <a:xfrm>
            <a:off x="684212" y="685800"/>
            <a:ext cx="9665736" cy="465482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dirty="0">
                <a:solidFill>
                  <a:schemeClr val="accent1">
                    <a:lumMod val="50000"/>
                  </a:schemeClr>
                </a:solidFill>
              </a:rPr>
              <a:t>Wordsee creates a small, floating dialogue box that would remain open over any other app and would translate all audio from the phone into words. The dialogue box can be customized based on font, font size, and color, and the box itself could be expanded or minimized by swiping it towards the center of the screen, or away from the center of the screen, respectively</a:t>
            </a:r>
          </a:p>
          <a:p>
            <a:r>
              <a:rPr lang="en-US" dirty="0">
                <a:solidFill>
                  <a:schemeClr val="accent1">
                    <a:lumMod val="50000"/>
                  </a:schemeClr>
                </a:solidFill>
              </a:rPr>
              <a:t>Wordsee would help people with hearing impairment to stay more active socially, and it also has the potential to help students with hearing impairment to better understand video lectures</a:t>
            </a:r>
          </a:p>
          <a:p>
            <a:r>
              <a:rPr lang="en-US" dirty="0">
                <a:solidFill>
                  <a:schemeClr val="accent1">
                    <a:lumMod val="50000"/>
                  </a:schemeClr>
                </a:solidFill>
              </a:rPr>
              <a:t>Wordsee’s key feature is its floating dialogue box that would utilize standard closed captioning capabilities</a:t>
            </a:r>
          </a:p>
          <a:p>
            <a:r>
              <a:rPr lang="en-US" dirty="0">
                <a:solidFill>
                  <a:schemeClr val="accent1">
                    <a:lumMod val="50000"/>
                  </a:schemeClr>
                </a:solidFill>
              </a:rPr>
              <a:t>Wordsee would be intended for all devices that use the Android operating system</a:t>
            </a:r>
          </a:p>
          <a:p>
            <a:endParaRPr lang="en-US" dirty="0">
              <a:solidFill>
                <a:schemeClr val="accent1">
                  <a:lumMod val="50000"/>
                </a:schemeClr>
              </a:solidFill>
            </a:endParaRPr>
          </a:p>
        </p:txBody>
      </p:sp>
    </p:spTree>
    <p:extLst>
      <p:ext uri="{BB962C8B-B14F-4D97-AF65-F5344CB8AC3E}">
        <p14:creationId xmlns:p14="http://schemas.microsoft.com/office/powerpoint/2010/main" val="3309169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9294675" cy="4535557"/>
          </a:xfrm>
        </p:spPr>
        <p:txBody>
          <a:bodyPr>
            <a:noAutofit/>
          </a:bodyPr>
          <a:lstStyle/>
          <a:p>
            <a:r>
              <a:rPr lang="en-US" dirty="0">
                <a:solidFill>
                  <a:schemeClr val="accent1">
                    <a:lumMod val="50000"/>
                  </a:schemeClr>
                </a:solidFill>
              </a:rPr>
              <a:t>References for statistics throughout the presentation, particularly in the Marketing Summary:</a:t>
            </a:r>
          </a:p>
          <a:p>
            <a:pPr lvl="1"/>
            <a:r>
              <a:rPr lang="en-US" dirty="0">
                <a:solidFill>
                  <a:schemeClr val="accent1">
                    <a:lumMod val="50000"/>
                  </a:schemeClr>
                </a:solidFill>
                <a:hlinkClick r:id="rId2"/>
              </a:rPr>
              <a:t>https://ifmyhandscouldspeak.wordpress.com/common-myths-about-deaf-people-and-the-truth/</a:t>
            </a:r>
            <a:endParaRPr lang="en-US" dirty="0">
              <a:solidFill>
                <a:schemeClr val="accent1">
                  <a:lumMod val="50000"/>
                </a:schemeClr>
              </a:solidFill>
            </a:endParaRPr>
          </a:p>
          <a:p>
            <a:pPr lvl="1"/>
            <a:r>
              <a:rPr lang="en-US" dirty="0">
                <a:solidFill>
                  <a:schemeClr val="accent1">
                    <a:lumMod val="50000"/>
                  </a:schemeClr>
                </a:solidFill>
                <a:hlinkClick r:id="rId3"/>
              </a:rPr>
              <a:t>https://www.nidcd.nih.gov/health/statistics/quick-statistics-hearing</a:t>
            </a:r>
            <a:endParaRPr lang="en-US" dirty="0">
              <a:solidFill>
                <a:schemeClr val="accent1">
                  <a:lumMod val="50000"/>
                </a:schemeClr>
              </a:solidFill>
            </a:endParaRPr>
          </a:p>
        </p:txBody>
      </p:sp>
      <p:sp>
        <p:nvSpPr>
          <p:cNvPr id="4" name="Title 1"/>
          <p:cNvSpPr txBox="1">
            <a:spLocks/>
          </p:cNvSpPr>
          <p:nvPr/>
        </p:nvSpPr>
        <p:spPr>
          <a:xfrm>
            <a:off x="684212" y="5049078"/>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Wordsee: references</a:t>
            </a:r>
          </a:p>
        </p:txBody>
      </p:sp>
    </p:spTree>
    <p:extLst>
      <p:ext uri="{BB962C8B-B14F-4D97-AF65-F5344CB8AC3E}">
        <p14:creationId xmlns:p14="http://schemas.microsoft.com/office/powerpoint/2010/main" val="3146077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9294675" cy="4535557"/>
          </a:xfrm>
        </p:spPr>
        <p:txBody>
          <a:bodyPr>
            <a:noAutofit/>
          </a:bodyPr>
          <a:lstStyle/>
          <a:p>
            <a:r>
              <a:rPr lang="en-US" dirty="0">
                <a:solidFill>
                  <a:schemeClr val="accent1">
                    <a:lumMod val="50000"/>
                  </a:schemeClr>
                </a:solidFill>
              </a:rPr>
              <a:t>The target market for Wordsee would be the estimated 6.38 to 9.57 million US citizens with measurable hearing impairment</a:t>
            </a:r>
          </a:p>
          <a:p>
            <a:r>
              <a:rPr lang="en-US" dirty="0">
                <a:solidFill>
                  <a:schemeClr val="accent1">
                    <a:lumMod val="50000"/>
                  </a:schemeClr>
                </a:solidFill>
              </a:rPr>
              <a:t>Wordsee is a one-of-a-kind app for the following reasons:</a:t>
            </a:r>
          </a:p>
          <a:p>
            <a:pPr lvl="1"/>
            <a:r>
              <a:rPr lang="en-US" dirty="0">
                <a:solidFill>
                  <a:schemeClr val="accent1">
                    <a:lumMod val="50000"/>
                  </a:schemeClr>
                </a:solidFill>
              </a:rPr>
              <a:t>Few apps exist that translate phone calls alone, but Wordsee goes above and beyond to translate all audio on the phone</a:t>
            </a:r>
          </a:p>
          <a:p>
            <a:pPr lvl="1"/>
            <a:r>
              <a:rPr lang="en-US" dirty="0">
                <a:solidFill>
                  <a:schemeClr val="accent1">
                    <a:lumMod val="50000"/>
                  </a:schemeClr>
                </a:solidFill>
              </a:rPr>
              <a:t>Dedicated closed caption phones do exist, but none of them are mobile</a:t>
            </a:r>
          </a:p>
          <a:p>
            <a:pPr lvl="1"/>
            <a:r>
              <a:rPr lang="en-US" dirty="0">
                <a:solidFill>
                  <a:schemeClr val="accent1">
                    <a:lumMod val="50000"/>
                  </a:schemeClr>
                </a:solidFill>
              </a:rPr>
              <a:t>Deaf people rely almost solely on text messaging to communicate with others, so Wordsee will break down communication barriers</a:t>
            </a:r>
          </a:p>
          <a:p>
            <a:pPr lvl="1"/>
            <a:r>
              <a:rPr lang="en-US" dirty="0">
                <a:solidFill>
                  <a:schemeClr val="accent1">
                    <a:lumMod val="50000"/>
                  </a:schemeClr>
                </a:solidFill>
              </a:rPr>
              <a:t>People with other levels of hearing impairment can also benefit from the visual dialogue and no longer have to second guess what they heard during their phone call</a:t>
            </a:r>
          </a:p>
          <a:p>
            <a:pPr lvl="1"/>
            <a:r>
              <a:rPr lang="en-US" dirty="0">
                <a:solidFill>
                  <a:schemeClr val="accent1">
                    <a:lumMod val="50000"/>
                  </a:schemeClr>
                </a:solidFill>
              </a:rPr>
              <a:t>In addition to phone calls, this app would be able to translate any dialogue on the phone, including but not limited to Facebook videos (some of which lack closed captioning), YouTube videos, and online video lectures</a:t>
            </a:r>
          </a:p>
        </p:txBody>
      </p:sp>
      <p:sp>
        <p:nvSpPr>
          <p:cNvPr id="4" name="Title 1"/>
          <p:cNvSpPr txBox="1">
            <a:spLocks/>
          </p:cNvSpPr>
          <p:nvPr/>
        </p:nvSpPr>
        <p:spPr>
          <a:xfrm>
            <a:off x="684212" y="5049078"/>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Wordsee: Marketing Summary</a:t>
            </a:r>
          </a:p>
        </p:txBody>
      </p:sp>
    </p:spTree>
    <p:extLst>
      <p:ext uri="{BB962C8B-B14F-4D97-AF65-F5344CB8AC3E}">
        <p14:creationId xmlns:p14="http://schemas.microsoft.com/office/powerpoint/2010/main" val="2086259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049078"/>
            <a:ext cx="8534400" cy="1507067"/>
          </a:xfrm>
        </p:spPr>
        <p:txBody>
          <a:bodyPr/>
          <a:lstStyle/>
          <a:p>
            <a:r>
              <a:rPr lang="en-US" dirty="0"/>
              <a:t>Wordsee: technology summary</a:t>
            </a:r>
          </a:p>
        </p:txBody>
      </p:sp>
      <p:sp>
        <p:nvSpPr>
          <p:cNvPr id="3" name="Content Placeholder 2"/>
          <p:cNvSpPr>
            <a:spLocks noGrp="1"/>
          </p:cNvSpPr>
          <p:nvPr>
            <p:ph idx="1"/>
          </p:nvPr>
        </p:nvSpPr>
        <p:spPr>
          <a:xfrm>
            <a:off x="684212" y="685800"/>
            <a:ext cx="8534400" cy="4363278"/>
          </a:xfrm>
        </p:spPr>
        <p:txBody>
          <a:bodyPr>
            <a:normAutofit/>
          </a:bodyPr>
          <a:lstStyle/>
          <a:p>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Content Placeholder 2"/>
          <p:cNvSpPr txBox="1">
            <a:spLocks/>
          </p:cNvSpPr>
          <p:nvPr/>
        </p:nvSpPr>
        <p:spPr>
          <a:xfrm>
            <a:off x="684212" y="685800"/>
            <a:ext cx="9665736" cy="465482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dirty="0">
                <a:solidFill>
                  <a:schemeClr val="accent1">
                    <a:lumMod val="50000"/>
                  </a:schemeClr>
                </a:solidFill>
              </a:rPr>
              <a:t>Wordsee will need to interface with a database that connects spoken words to the textual version of the word</a:t>
            </a:r>
          </a:p>
          <a:p>
            <a:r>
              <a:rPr lang="en-US" dirty="0">
                <a:solidFill>
                  <a:schemeClr val="accent1">
                    <a:lumMod val="50000"/>
                  </a:schemeClr>
                </a:solidFill>
              </a:rPr>
              <a:t>Wordsee will use the internal audio of the phone to translate the dialogue into words. Essentially, the phone’s audio doesn’t have to be on, and there’s no dependence on the microphone. If sound is present on the screen, the app will detect it and interface with the database </a:t>
            </a:r>
            <a:r>
              <a:rPr lang="en-US">
                <a:solidFill>
                  <a:schemeClr val="accent1">
                    <a:lumMod val="50000"/>
                  </a:schemeClr>
                </a:solidFill>
              </a:rPr>
              <a:t>to translate it</a:t>
            </a:r>
            <a:endParaRPr lang="en-US" dirty="0">
              <a:solidFill>
                <a:schemeClr val="accent1">
                  <a:lumMod val="50000"/>
                </a:schemeClr>
              </a:solidFill>
            </a:endParaRPr>
          </a:p>
        </p:txBody>
      </p:sp>
    </p:spTree>
    <p:extLst>
      <p:ext uri="{BB962C8B-B14F-4D97-AF65-F5344CB8AC3E}">
        <p14:creationId xmlns:p14="http://schemas.microsoft.com/office/powerpoint/2010/main" val="2935740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049078"/>
            <a:ext cx="8534400" cy="1507067"/>
          </a:xfrm>
        </p:spPr>
        <p:txBody>
          <a:bodyPr/>
          <a:lstStyle/>
          <a:p>
            <a:r>
              <a:rPr lang="en-US" dirty="0"/>
              <a:t>Wordsee: Screen Mockups</a:t>
            </a:r>
          </a:p>
        </p:txBody>
      </p:sp>
      <p:sp>
        <p:nvSpPr>
          <p:cNvPr id="3" name="Content Placeholder 2"/>
          <p:cNvSpPr>
            <a:spLocks noGrp="1"/>
          </p:cNvSpPr>
          <p:nvPr>
            <p:ph idx="1"/>
          </p:nvPr>
        </p:nvSpPr>
        <p:spPr>
          <a:xfrm>
            <a:off x="684212" y="685800"/>
            <a:ext cx="8534400" cy="4363278"/>
          </a:xfrm>
        </p:spPr>
        <p:txBody>
          <a:bodyPr>
            <a:normAutofit/>
          </a:bodyPr>
          <a:lstStyle/>
          <a:p>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Content Placeholder 2"/>
          <p:cNvSpPr txBox="1">
            <a:spLocks/>
          </p:cNvSpPr>
          <p:nvPr/>
        </p:nvSpPr>
        <p:spPr>
          <a:xfrm>
            <a:off x="684212" y="685800"/>
            <a:ext cx="9665736" cy="465482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dirty="0">
                <a:solidFill>
                  <a:schemeClr val="accent1">
                    <a:lumMod val="50000"/>
                  </a:schemeClr>
                </a:solidFill>
              </a:rPr>
              <a:t>Due to the simplicity of Wordsee’s design, we only need one screen for the app itself: the home screen</a:t>
            </a:r>
          </a:p>
          <a:p>
            <a:r>
              <a:rPr lang="en-US" dirty="0">
                <a:solidFill>
                  <a:schemeClr val="accent1">
                    <a:lumMod val="50000"/>
                  </a:schemeClr>
                </a:solidFill>
              </a:rPr>
              <a:t>From the home screen, all settings for the app can be adjusted</a:t>
            </a:r>
          </a:p>
          <a:p>
            <a:pPr lvl="1"/>
            <a:r>
              <a:rPr lang="en-US" dirty="0">
                <a:solidFill>
                  <a:schemeClr val="accent1">
                    <a:lumMod val="50000"/>
                  </a:schemeClr>
                </a:solidFill>
              </a:rPr>
              <a:t>This includes turning the app on/off, font style, font size, font color, and dialogue box color</a:t>
            </a:r>
          </a:p>
          <a:p>
            <a:r>
              <a:rPr lang="en-US" dirty="0">
                <a:solidFill>
                  <a:schemeClr val="accent1">
                    <a:lumMod val="50000"/>
                  </a:schemeClr>
                </a:solidFill>
              </a:rPr>
              <a:t>The actual function of the app takes place outside of the app itself, on any other screen or app your phone has</a:t>
            </a:r>
          </a:p>
          <a:p>
            <a:r>
              <a:rPr lang="en-US" dirty="0">
                <a:solidFill>
                  <a:schemeClr val="accent1">
                    <a:lumMod val="50000"/>
                  </a:schemeClr>
                </a:solidFill>
              </a:rPr>
              <a:t>The following slides contain visual representation of the app</a:t>
            </a:r>
          </a:p>
        </p:txBody>
      </p:sp>
    </p:spTree>
    <p:extLst>
      <p:ext uri="{BB962C8B-B14F-4D97-AF65-F5344CB8AC3E}">
        <p14:creationId xmlns:p14="http://schemas.microsoft.com/office/powerpoint/2010/main" val="116726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049078"/>
            <a:ext cx="8534400" cy="1507067"/>
          </a:xfrm>
        </p:spPr>
        <p:txBody>
          <a:bodyPr/>
          <a:lstStyle/>
          <a:p>
            <a:r>
              <a:rPr lang="en-US" dirty="0"/>
              <a:t>Wordsee: Home Screen</a:t>
            </a:r>
          </a:p>
        </p:txBody>
      </p:sp>
      <p:sp>
        <p:nvSpPr>
          <p:cNvPr id="4" name="Content Placeholder 2"/>
          <p:cNvSpPr txBox="1">
            <a:spLocks/>
          </p:cNvSpPr>
          <p:nvPr/>
        </p:nvSpPr>
        <p:spPr>
          <a:xfrm>
            <a:off x="684212" y="365760"/>
            <a:ext cx="5902118" cy="497486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US" b="1" u="sng" dirty="0">
                <a:solidFill>
                  <a:schemeClr val="accent1">
                    <a:lumMod val="50000"/>
                  </a:schemeClr>
                </a:solidFill>
              </a:rPr>
              <a:t>Home Screen/Main Screen</a:t>
            </a:r>
          </a:p>
          <a:p>
            <a:r>
              <a:rPr lang="en-US" dirty="0">
                <a:solidFill>
                  <a:schemeClr val="accent1">
                    <a:lumMod val="50000"/>
                  </a:schemeClr>
                </a:solidFill>
              </a:rPr>
              <a:t>The home screen is where all of Wordsee’s features can be enabled, disabled, and adjusted</a:t>
            </a:r>
          </a:p>
          <a:p>
            <a:r>
              <a:rPr lang="en-US" dirty="0">
                <a:solidFill>
                  <a:schemeClr val="accent1">
                    <a:lumMod val="50000"/>
                  </a:schemeClr>
                </a:solidFill>
              </a:rPr>
              <a:t>This is the central hub of the app, and the only screen the app itself will actually use when opened</a:t>
            </a:r>
          </a:p>
          <a:p>
            <a:r>
              <a:rPr lang="en-US" dirty="0">
                <a:solidFill>
                  <a:schemeClr val="accent1">
                    <a:lumMod val="50000"/>
                  </a:schemeClr>
                </a:solidFill>
              </a:rPr>
              <a:t>Next to translation, the blue circle may be dragged to on/off to turn the dialogue box on/off</a:t>
            </a:r>
          </a:p>
          <a:p>
            <a:r>
              <a:rPr lang="en-US" dirty="0">
                <a:solidFill>
                  <a:schemeClr val="accent1">
                    <a:lumMod val="50000"/>
                  </a:schemeClr>
                </a:solidFill>
              </a:rPr>
              <a:t>For the remaining options, selecting the gray outlined boxes brings dropdown menus with additional options to customize Wordsee to fit one’s needs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0282" y="365760"/>
            <a:ext cx="3316824" cy="5896576"/>
          </a:xfrm>
          <a:prstGeom prst="rect">
            <a:avLst/>
          </a:prstGeom>
        </p:spPr>
      </p:pic>
      <p:sp>
        <p:nvSpPr>
          <p:cNvPr id="6" name="TextBox 5"/>
          <p:cNvSpPr txBox="1"/>
          <p:nvPr/>
        </p:nvSpPr>
        <p:spPr>
          <a:xfrm>
            <a:off x="5106572" y="365760"/>
            <a:ext cx="1575582" cy="369332"/>
          </a:xfrm>
          <a:prstGeom prst="rect">
            <a:avLst/>
          </a:prstGeom>
          <a:noFill/>
        </p:spPr>
        <p:txBody>
          <a:bodyPr wrap="square" rtlCol="0">
            <a:spAutoFit/>
          </a:bodyPr>
          <a:lstStyle/>
          <a:p>
            <a:endParaRPr lang="en-US" dirty="0"/>
          </a:p>
        </p:txBody>
      </p:sp>
      <p:sp>
        <p:nvSpPr>
          <p:cNvPr id="7" name="TextBox 6"/>
          <p:cNvSpPr txBox="1"/>
          <p:nvPr/>
        </p:nvSpPr>
        <p:spPr>
          <a:xfrm>
            <a:off x="10575234" y="503583"/>
            <a:ext cx="1431235" cy="1477328"/>
          </a:xfrm>
          <a:prstGeom prst="rect">
            <a:avLst/>
          </a:prstGeom>
          <a:noFill/>
        </p:spPr>
        <p:txBody>
          <a:bodyPr wrap="square" rtlCol="0">
            <a:spAutoFit/>
          </a:bodyPr>
          <a:lstStyle/>
          <a:p>
            <a:r>
              <a:rPr lang="en-US" dirty="0">
                <a:solidFill>
                  <a:schemeClr val="accent1">
                    <a:lumMod val="50000"/>
                  </a:schemeClr>
                </a:solidFill>
              </a:rPr>
              <a:t>*Picture is to scale according to Android screen size</a:t>
            </a:r>
          </a:p>
        </p:txBody>
      </p:sp>
    </p:spTree>
    <p:extLst>
      <p:ext uri="{BB962C8B-B14F-4D97-AF65-F5344CB8AC3E}">
        <p14:creationId xmlns:p14="http://schemas.microsoft.com/office/powerpoint/2010/main" val="1815990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5049078"/>
            <a:ext cx="5997942" cy="1507067"/>
          </a:xfrm>
        </p:spPr>
        <p:txBody>
          <a:bodyPr/>
          <a:lstStyle/>
          <a:p>
            <a:r>
              <a:rPr lang="en-US" dirty="0"/>
              <a:t>Wordsee: the floating dialogue box</a:t>
            </a:r>
          </a:p>
        </p:txBody>
      </p:sp>
      <p:sp>
        <p:nvSpPr>
          <p:cNvPr id="4" name="Content Placeholder 2"/>
          <p:cNvSpPr txBox="1">
            <a:spLocks/>
          </p:cNvSpPr>
          <p:nvPr/>
        </p:nvSpPr>
        <p:spPr>
          <a:xfrm>
            <a:off x="684212" y="365760"/>
            <a:ext cx="5902118" cy="497486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US" b="1" u="sng" dirty="0">
                <a:solidFill>
                  <a:schemeClr val="accent1">
                    <a:lumMod val="50000"/>
                  </a:schemeClr>
                </a:solidFill>
              </a:rPr>
              <a:t>App Feature 1: Floating Dialogue Box</a:t>
            </a:r>
          </a:p>
          <a:p>
            <a:pPr marL="0" indent="0" algn="ctr">
              <a:buNone/>
            </a:pPr>
            <a:r>
              <a:rPr lang="en-US" b="1" u="sng" dirty="0">
                <a:solidFill>
                  <a:schemeClr val="accent1">
                    <a:lumMod val="50000"/>
                  </a:schemeClr>
                </a:solidFill>
              </a:rPr>
              <a:t>Workflow Step A</a:t>
            </a:r>
          </a:p>
          <a:p>
            <a:r>
              <a:rPr lang="en-US" dirty="0">
                <a:solidFill>
                  <a:schemeClr val="accent1">
                    <a:lumMod val="50000"/>
                  </a:schemeClr>
                </a:solidFill>
              </a:rPr>
              <a:t>The floating dialogue box will “float” over any other app you have open</a:t>
            </a:r>
          </a:p>
          <a:p>
            <a:r>
              <a:rPr lang="en-US" dirty="0">
                <a:solidFill>
                  <a:schemeClr val="accent1">
                    <a:lumMod val="50000"/>
                  </a:schemeClr>
                </a:solidFill>
              </a:rPr>
              <a:t>This is where the primary function of Wordsee will take place</a:t>
            </a:r>
          </a:p>
          <a:p>
            <a:r>
              <a:rPr lang="en-US" dirty="0">
                <a:solidFill>
                  <a:schemeClr val="accent1">
                    <a:lumMod val="50000"/>
                  </a:schemeClr>
                </a:solidFill>
              </a:rPr>
              <a:t>Once audio is translated in the database, the text is displayed in the floating dialogue box</a:t>
            </a:r>
          </a:p>
          <a:p>
            <a:r>
              <a:rPr lang="en-US" dirty="0">
                <a:solidFill>
                  <a:schemeClr val="accent1">
                    <a:lumMod val="50000"/>
                  </a:schemeClr>
                </a:solidFill>
              </a:rPr>
              <a:t>As more text appears, the oldest line of text will scroll upwards and will be available to see again by scrolling down on the dialogue box</a:t>
            </a:r>
          </a:p>
        </p:txBody>
      </p:sp>
      <p:sp>
        <p:nvSpPr>
          <p:cNvPr id="6" name="TextBox 5"/>
          <p:cNvSpPr txBox="1"/>
          <p:nvPr/>
        </p:nvSpPr>
        <p:spPr>
          <a:xfrm>
            <a:off x="5106572" y="365760"/>
            <a:ext cx="1575582" cy="369332"/>
          </a:xfrm>
          <a:prstGeom prst="rect">
            <a:avLst/>
          </a:prstGeom>
          <a:noFill/>
        </p:spPr>
        <p:txBody>
          <a:bodyPr wrap="square" rtlCol="0">
            <a:spAutoFit/>
          </a:bodyPr>
          <a:lstStyle/>
          <a:p>
            <a:endParaRPr lang="en-US" dirty="0"/>
          </a:p>
        </p:txBody>
      </p:sp>
      <p:sp>
        <p:nvSpPr>
          <p:cNvPr id="7" name="TextBox 6"/>
          <p:cNvSpPr txBox="1"/>
          <p:nvPr/>
        </p:nvSpPr>
        <p:spPr>
          <a:xfrm>
            <a:off x="10575233" y="340984"/>
            <a:ext cx="1431235" cy="2031325"/>
          </a:xfrm>
          <a:prstGeom prst="rect">
            <a:avLst/>
          </a:prstGeom>
          <a:noFill/>
        </p:spPr>
        <p:txBody>
          <a:bodyPr wrap="square" rtlCol="0">
            <a:spAutoFit/>
          </a:bodyPr>
          <a:lstStyle/>
          <a:p>
            <a:r>
              <a:rPr lang="en-US" dirty="0">
                <a:solidFill>
                  <a:schemeClr val="accent1">
                    <a:lumMod val="50000"/>
                  </a:schemeClr>
                </a:solidFill>
              </a:rPr>
              <a:t>The text will move upwards as more audio is translated into text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0281" y="365760"/>
            <a:ext cx="3316825" cy="5896577"/>
          </a:xfrm>
          <a:prstGeom prst="rect">
            <a:avLst/>
          </a:prstGeom>
        </p:spPr>
      </p:pic>
      <p:sp>
        <p:nvSpPr>
          <p:cNvPr id="9" name="Arrow: Up 8"/>
          <p:cNvSpPr/>
          <p:nvPr/>
        </p:nvSpPr>
        <p:spPr>
          <a:xfrm>
            <a:off x="10287106" y="735092"/>
            <a:ext cx="145774" cy="689113"/>
          </a:xfrm>
          <a:prstGeom prst="up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ysClr val="windowText" lastClr="000000"/>
              </a:solidFill>
            </a:endParaRPr>
          </a:p>
        </p:txBody>
      </p:sp>
    </p:spTree>
    <p:extLst>
      <p:ext uri="{BB962C8B-B14F-4D97-AF65-F5344CB8AC3E}">
        <p14:creationId xmlns:p14="http://schemas.microsoft.com/office/powerpoint/2010/main" val="3146718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049078"/>
            <a:ext cx="5902118" cy="1507067"/>
          </a:xfrm>
        </p:spPr>
        <p:txBody>
          <a:bodyPr/>
          <a:lstStyle/>
          <a:p>
            <a:r>
              <a:rPr lang="en-US" dirty="0"/>
              <a:t>Wordsee: the floating dialogue box</a:t>
            </a:r>
          </a:p>
        </p:txBody>
      </p:sp>
      <p:sp>
        <p:nvSpPr>
          <p:cNvPr id="4" name="Content Placeholder 2"/>
          <p:cNvSpPr txBox="1">
            <a:spLocks/>
          </p:cNvSpPr>
          <p:nvPr/>
        </p:nvSpPr>
        <p:spPr>
          <a:xfrm>
            <a:off x="684212" y="365760"/>
            <a:ext cx="5902118" cy="497486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US" b="1" u="sng" dirty="0">
                <a:solidFill>
                  <a:schemeClr val="accent1">
                    <a:lumMod val="50000"/>
                  </a:schemeClr>
                </a:solidFill>
              </a:rPr>
              <a:t>App Feature 1: Floating Dialogue Box</a:t>
            </a:r>
          </a:p>
          <a:p>
            <a:pPr marL="0" indent="0" algn="ctr">
              <a:buNone/>
            </a:pPr>
            <a:r>
              <a:rPr lang="en-US" b="1" u="sng" dirty="0">
                <a:solidFill>
                  <a:schemeClr val="accent1">
                    <a:lumMod val="50000"/>
                  </a:schemeClr>
                </a:solidFill>
              </a:rPr>
              <a:t>Workflow Step B</a:t>
            </a:r>
          </a:p>
          <a:p>
            <a:r>
              <a:rPr lang="en-US" dirty="0">
                <a:solidFill>
                  <a:schemeClr val="accent1">
                    <a:lumMod val="50000"/>
                  </a:schemeClr>
                </a:solidFill>
              </a:rPr>
              <a:t>As more text is translated, the old text goes upwards line after line</a:t>
            </a:r>
          </a:p>
          <a:p>
            <a:r>
              <a:rPr lang="en-US" dirty="0">
                <a:solidFill>
                  <a:schemeClr val="accent1">
                    <a:lumMod val="50000"/>
                  </a:schemeClr>
                </a:solidFill>
              </a:rPr>
              <a:t>To read previous text, simply swipe downwards on the dialogue box</a:t>
            </a:r>
          </a:p>
        </p:txBody>
      </p:sp>
      <p:sp>
        <p:nvSpPr>
          <p:cNvPr id="6" name="TextBox 5"/>
          <p:cNvSpPr txBox="1"/>
          <p:nvPr/>
        </p:nvSpPr>
        <p:spPr>
          <a:xfrm>
            <a:off x="5106572" y="365760"/>
            <a:ext cx="1575582" cy="369332"/>
          </a:xfrm>
          <a:prstGeom prst="rect">
            <a:avLst/>
          </a:prstGeom>
          <a:noFill/>
        </p:spPr>
        <p:txBody>
          <a:bodyPr wrap="square" rtlCol="0">
            <a:spAutoFit/>
          </a:bodyPr>
          <a:lstStyle/>
          <a:p>
            <a:endParaRPr lang="en-US" dirty="0"/>
          </a:p>
        </p:txBody>
      </p:sp>
      <p:sp>
        <p:nvSpPr>
          <p:cNvPr id="7" name="TextBox 6"/>
          <p:cNvSpPr txBox="1"/>
          <p:nvPr/>
        </p:nvSpPr>
        <p:spPr>
          <a:xfrm>
            <a:off x="10575233" y="365760"/>
            <a:ext cx="1431235" cy="1477328"/>
          </a:xfrm>
          <a:prstGeom prst="rect">
            <a:avLst/>
          </a:prstGeom>
          <a:noFill/>
        </p:spPr>
        <p:txBody>
          <a:bodyPr wrap="square" rtlCol="0">
            <a:spAutoFit/>
          </a:bodyPr>
          <a:lstStyle/>
          <a:p>
            <a:r>
              <a:rPr lang="en-US" dirty="0">
                <a:solidFill>
                  <a:schemeClr val="accent1">
                    <a:lumMod val="50000"/>
                  </a:schemeClr>
                </a:solidFill>
              </a:rPr>
              <a:t>Swipe down to view older text translations</a:t>
            </a:r>
          </a:p>
        </p:txBody>
      </p:sp>
      <p:sp>
        <p:nvSpPr>
          <p:cNvPr id="8" name="Arrow: Up 7"/>
          <p:cNvSpPr/>
          <p:nvPr/>
        </p:nvSpPr>
        <p:spPr>
          <a:xfrm rot="10800000">
            <a:off x="10287106" y="735092"/>
            <a:ext cx="145774" cy="689113"/>
          </a:xfrm>
          <a:prstGeom prst="up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ysClr val="windowText" lastClr="0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0281" y="365760"/>
            <a:ext cx="3316825" cy="5896577"/>
          </a:xfrm>
          <a:prstGeom prst="rect">
            <a:avLst/>
          </a:prstGeom>
        </p:spPr>
      </p:pic>
    </p:spTree>
    <p:extLst>
      <p:ext uri="{BB962C8B-B14F-4D97-AF65-F5344CB8AC3E}">
        <p14:creationId xmlns:p14="http://schemas.microsoft.com/office/powerpoint/2010/main" val="438634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049078"/>
            <a:ext cx="5902118" cy="1507067"/>
          </a:xfrm>
        </p:spPr>
        <p:txBody>
          <a:bodyPr/>
          <a:lstStyle/>
          <a:p>
            <a:r>
              <a:rPr lang="en-US" dirty="0"/>
              <a:t>Wordsee: the floating dialogue box</a:t>
            </a:r>
          </a:p>
        </p:txBody>
      </p:sp>
      <p:sp>
        <p:nvSpPr>
          <p:cNvPr id="4" name="Content Placeholder 2"/>
          <p:cNvSpPr txBox="1">
            <a:spLocks/>
          </p:cNvSpPr>
          <p:nvPr/>
        </p:nvSpPr>
        <p:spPr>
          <a:xfrm>
            <a:off x="684212" y="365760"/>
            <a:ext cx="5902118" cy="497486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US" b="1" u="sng" dirty="0">
                <a:solidFill>
                  <a:schemeClr val="accent1">
                    <a:lumMod val="50000"/>
                  </a:schemeClr>
                </a:solidFill>
              </a:rPr>
              <a:t>App Feature 1: Floating Dialogue Box</a:t>
            </a:r>
          </a:p>
          <a:p>
            <a:pPr marL="0" indent="0" algn="ctr">
              <a:buNone/>
            </a:pPr>
            <a:r>
              <a:rPr lang="en-US" b="1" u="sng" dirty="0">
                <a:solidFill>
                  <a:schemeClr val="accent1">
                    <a:lumMod val="50000"/>
                  </a:schemeClr>
                </a:solidFill>
              </a:rPr>
              <a:t>Workflow Step C</a:t>
            </a:r>
          </a:p>
          <a:p>
            <a:r>
              <a:rPr lang="en-US" dirty="0">
                <a:solidFill>
                  <a:schemeClr val="accent1">
                    <a:lumMod val="50000"/>
                  </a:schemeClr>
                </a:solidFill>
              </a:rPr>
              <a:t>After swiping down on the dialogue box, older parts of the conversation can now be seen</a:t>
            </a:r>
          </a:p>
          <a:p>
            <a:r>
              <a:rPr lang="en-US" dirty="0">
                <a:solidFill>
                  <a:schemeClr val="accent1">
                    <a:lumMod val="50000"/>
                  </a:schemeClr>
                </a:solidFill>
              </a:rPr>
              <a:t>Wordsee will clear the text once it is minimized</a:t>
            </a:r>
          </a:p>
        </p:txBody>
      </p:sp>
      <p:sp>
        <p:nvSpPr>
          <p:cNvPr id="6" name="TextBox 5"/>
          <p:cNvSpPr txBox="1"/>
          <p:nvPr/>
        </p:nvSpPr>
        <p:spPr>
          <a:xfrm>
            <a:off x="5106572" y="365760"/>
            <a:ext cx="1575582" cy="369332"/>
          </a:xfrm>
          <a:prstGeom prst="rect">
            <a:avLst/>
          </a:prstGeom>
          <a:noFill/>
        </p:spPr>
        <p:txBody>
          <a:bodyPr wrap="square" rtlCol="0">
            <a:spAutoFit/>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6648" y="365760"/>
            <a:ext cx="3316825" cy="5896577"/>
          </a:xfrm>
          <a:prstGeom prst="rect">
            <a:avLst/>
          </a:prstGeom>
        </p:spPr>
      </p:pic>
    </p:spTree>
    <p:extLst>
      <p:ext uri="{BB962C8B-B14F-4D97-AF65-F5344CB8AC3E}">
        <p14:creationId xmlns:p14="http://schemas.microsoft.com/office/powerpoint/2010/main" val="55063448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4583</TotalTime>
  <Words>1553</Words>
  <Application>Microsoft Office PowerPoint</Application>
  <PresentationFormat>Widescreen</PresentationFormat>
  <Paragraphs>113</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Century Gothic</vt:lpstr>
      <vt:lpstr>Times New Roman</vt:lpstr>
      <vt:lpstr>Wingdings 3</vt:lpstr>
      <vt:lpstr>Slice</vt:lpstr>
      <vt:lpstr>Wordsee</vt:lpstr>
      <vt:lpstr>Wordsee: an overview</vt:lpstr>
      <vt:lpstr>PowerPoint Presentation</vt:lpstr>
      <vt:lpstr>Wordsee: technology summary</vt:lpstr>
      <vt:lpstr>Wordsee: Screen Mockups</vt:lpstr>
      <vt:lpstr>Wordsee: Home Screen</vt:lpstr>
      <vt:lpstr>Wordsee: the floating dialogue box</vt:lpstr>
      <vt:lpstr>Wordsee: the floating dialogue box</vt:lpstr>
      <vt:lpstr>Wordsee: the floating dialogue box</vt:lpstr>
      <vt:lpstr>Wordsee: adjusting the floating dialogue box</vt:lpstr>
      <vt:lpstr>Wordsee: adjusting the floating dialogue box</vt:lpstr>
      <vt:lpstr>Wordsee: adjusting the floating dialogue box</vt:lpstr>
      <vt:lpstr>Wordsee: Moving the floating dialogue box</vt:lpstr>
      <vt:lpstr>Wordsee: Moving the floating dialogue box</vt:lpstr>
      <vt:lpstr>Wordsee: Moving the floating dialogue box</vt:lpstr>
      <vt:lpstr>Wordsee: Moving the floating dialogue box</vt:lpstr>
      <vt:lpstr>Wordsee: Moving the floating dialogue box</vt:lpstr>
      <vt:lpstr>Wordsee: Moving the floating dialogue box</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Wordsee</dc:title>
  <dc:creator>Robert Lasko</dc:creator>
  <cp:lastModifiedBy>Robert Lasko</cp:lastModifiedBy>
  <cp:revision>113</cp:revision>
  <dcterms:created xsi:type="dcterms:W3CDTF">2017-03-05T04:31:14Z</dcterms:created>
  <dcterms:modified xsi:type="dcterms:W3CDTF">2017-03-12T03:58:12Z</dcterms:modified>
</cp:coreProperties>
</file>